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62" r:id="rId2"/>
    <p:sldId id="267" r:id="rId3"/>
    <p:sldId id="320" r:id="rId4"/>
    <p:sldId id="268" r:id="rId5"/>
    <p:sldId id="270" r:id="rId6"/>
    <p:sldId id="272" r:id="rId7"/>
    <p:sldId id="274" r:id="rId8"/>
    <p:sldId id="273" r:id="rId9"/>
    <p:sldId id="276" r:id="rId10"/>
    <p:sldId id="275" r:id="rId11"/>
    <p:sldId id="305" r:id="rId12"/>
    <p:sldId id="306" r:id="rId13"/>
    <p:sldId id="308" r:id="rId14"/>
    <p:sldId id="318" r:id="rId15"/>
    <p:sldId id="307" r:id="rId16"/>
    <p:sldId id="316" r:id="rId17"/>
    <p:sldId id="322" r:id="rId18"/>
    <p:sldId id="323" r:id="rId19"/>
    <p:sldId id="319" r:id="rId20"/>
    <p:sldId id="284" r:id="rId21"/>
    <p:sldId id="293" r:id="rId22"/>
    <p:sldId id="292" r:id="rId23"/>
    <p:sldId id="291" r:id="rId24"/>
    <p:sldId id="290" r:id="rId25"/>
    <p:sldId id="289" r:id="rId26"/>
    <p:sldId id="287" r:id="rId27"/>
    <p:sldId id="286" r:id="rId28"/>
    <p:sldId id="303" r:id="rId29"/>
    <p:sldId id="263" r:id="rId30"/>
    <p:sldId id="264" r:id="rId31"/>
    <p:sldId id="312" r:id="rId32"/>
    <p:sldId id="313" r:id="rId33"/>
    <p:sldId id="314" r:id="rId34"/>
    <p:sldId id="315" r:id="rId35"/>
    <p:sldId id="265" r:id="rId36"/>
    <p:sldId id="277" r:id="rId37"/>
    <p:sldId id="280" r:id="rId38"/>
    <p:sldId id="279" r:id="rId39"/>
    <p:sldId id="278" r:id="rId40"/>
    <p:sldId id="281" r:id="rId41"/>
    <p:sldId id="321" r:id="rId42"/>
    <p:sldId id="325" r:id="rId4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2" autoAdjust="0"/>
  </p:normalViewPr>
  <p:slideViewPr>
    <p:cSldViewPr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85429-FFE0-4048-AD43-788567281BDD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FD020-4553-480F-8D73-C61942E605F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910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FD020-4553-480F-8D73-C61942E605F7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756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t="71000" r="-2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02C57-8DCF-4B25-BEAA-43F3C1F7731E}" type="datetimeFigureOut">
              <a:rPr lang="cs-CZ" smtClean="0"/>
              <a:pPr/>
              <a:t>6.3.2017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5EA67-42BF-4406-97FB-E665B330656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irmy.cz/detail/153818-tuv-sud-czech-praha-branik.html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://www.dekra-automobil.cz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jpe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gif"/><Relationship Id="rId3" Type="http://schemas.openxmlformats.org/officeDocument/2006/relationships/image" Target="../media/image80.png"/><Relationship Id="rId7" Type="http://schemas.openxmlformats.org/officeDocument/2006/relationships/image" Target="../media/image61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PDP 95_2_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196752"/>
            <a:ext cx="6516216" cy="4344144"/>
          </a:xfrm>
          <a:prstGeom prst="round2DiagRect">
            <a:avLst>
              <a:gd name="adj1" fmla="val 50000"/>
              <a:gd name="adj2" fmla="val 0"/>
            </a:avLst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564904"/>
            <a:ext cx="4680520" cy="926976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ПЕРЕДВИЖНЫЕ КОМПРЕССОРЫ</a:t>
            </a:r>
            <a:endParaRPr lang="cs-CZ" sz="40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755576" y="5517232"/>
            <a:ext cx="822960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52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Obrázek 4" descr="pruh-modra-srou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859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683568" y="467380"/>
            <a:ext cx="1855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АТМОС СЕГОДНЯ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193" name="Picture 1" descr="V:\410-OBCHODNÍ odd\AAA  PROPAGACE\FOTKY PRODUKTY\PRODUKTY\SMT\ST45\MMM_1350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052736"/>
            <a:ext cx="3923928" cy="2615951"/>
          </a:xfrm>
          <a:prstGeom prst="rect">
            <a:avLst/>
          </a:prstGeom>
          <a:noFill/>
        </p:spPr>
      </p:pic>
      <p:pic>
        <p:nvPicPr>
          <p:cNvPr id="2" name="Picture 1" descr="G95B9417_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720"/>
            <a:ext cx="3816424" cy="253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501008"/>
            <a:ext cx="2834704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8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5" descr="pdp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77" y="908720"/>
            <a:ext cx="4816423" cy="241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Komp AT30  S-J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4730321" cy="2796378"/>
          </a:xfrm>
          <a:prstGeom prst="snip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ovéPole 8"/>
          <p:cNvSpPr txBox="1"/>
          <p:nvPr/>
        </p:nvSpPr>
        <p:spPr>
          <a:xfrm>
            <a:off x="683568" y="467380"/>
            <a:ext cx="1855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АТМОС СЕГОДНЯ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2081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260648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332656"/>
            <a:ext cx="2162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СЕГОДНЯ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6" name="Picture 4" descr="IMG_054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08720"/>
            <a:ext cx="3313112" cy="2125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12976"/>
            <a:ext cx="3519487" cy="2330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2288034" cy="43356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23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7218">
            <a:off x="4321481" y="3824910"/>
            <a:ext cx="3108509" cy="118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1995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АТМОС Продукция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0" y="908720"/>
            <a:ext cx="4462264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Винтовые пары</a:t>
            </a:r>
            <a:endParaRPr lang="en-US" sz="40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6"/>
            <a:ext cx="3528392" cy="23452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79512" y="1628800"/>
            <a:ext cx="2952353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cs-CZ" sz="2000" dirty="0" smtClean="0">
                <a:latin typeface="Arial" charset="0"/>
                <a:cs typeface="Times New Roman" pitchFamily="18" charset="0"/>
              </a:rPr>
              <a:t>B100 – 4 – 30 </a:t>
            </a:r>
            <a:r>
              <a:rPr lang="ru-RU" sz="2000" dirty="0" smtClean="0">
                <a:latin typeface="Arial" charset="0"/>
                <a:cs typeface="Times New Roman" pitchFamily="18" charset="0"/>
              </a:rPr>
              <a:t>кВ</a:t>
            </a:r>
            <a:endParaRPr lang="cs-CZ" sz="2000" dirty="0" smtClean="0"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cs-CZ" sz="2000" dirty="0" smtClean="0">
                <a:latin typeface="Arial" charset="0"/>
                <a:cs typeface="Times New Roman" pitchFamily="18" charset="0"/>
              </a:rPr>
              <a:t>B100L – 7,5 – 37 </a:t>
            </a:r>
            <a:r>
              <a:rPr lang="ru-RU" sz="2000" dirty="0" smtClean="0">
                <a:latin typeface="Arial" charset="0"/>
                <a:cs typeface="Times New Roman" pitchFamily="18" charset="0"/>
              </a:rPr>
              <a:t>кВ</a:t>
            </a:r>
            <a:endParaRPr lang="cs-CZ" sz="2000" dirty="0" smtClean="0"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cs-CZ" sz="2000" dirty="0" smtClean="0">
                <a:latin typeface="Arial" charset="0"/>
                <a:cs typeface="Times New Roman" pitchFamily="18" charset="0"/>
              </a:rPr>
              <a:t>A150 – 30 – 55 </a:t>
            </a:r>
            <a:r>
              <a:rPr lang="ru-RU" sz="2000" dirty="0" smtClean="0">
                <a:latin typeface="Arial" charset="0"/>
                <a:cs typeface="Times New Roman" pitchFamily="18" charset="0"/>
              </a:rPr>
              <a:t>кВ</a:t>
            </a:r>
            <a:endParaRPr lang="cs-CZ" sz="2000" dirty="0" smtClean="0"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cs-CZ" sz="2000" dirty="0">
              <a:latin typeface="Arial" charset="0"/>
            </a:endParaRPr>
          </a:p>
        </p:txBody>
      </p:sp>
      <p:pic>
        <p:nvPicPr>
          <p:cNvPr id="6146" name="Picture 2" descr="V:\410-OBCHODNÍ odd\AAA  PROPAGACE\FOTKY PRODUKTY\PRODUKTY\blok A150\G95B9595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140968"/>
            <a:ext cx="3275856" cy="2183904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82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6473">
            <a:off x="4487026" y="1753487"/>
            <a:ext cx="3060454" cy="608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221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Продукция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251520" y="1268760"/>
            <a:ext cx="5326360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Главные части </a:t>
            </a:r>
          </a:p>
          <a:p>
            <a:pPr algn="l"/>
            <a:r>
              <a:rPr lang="ru-RU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комплектующие</a:t>
            </a:r>
            <a:endParaRPr lang="en-US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345638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96952"/>
            <a:ext cx="2582106" cy="245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38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221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Продукция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179512" y="908720"/>
            <a:ext cx="2950096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Качество</a:t>
            </a:r>
            <a:endParaRPr lang="en-US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3240360" cy="21543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80728"/>
            <a:ext cx="3240360" cy="22351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51520" y="1628800"/>
            <a:ext cx="417648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000" dirty="0" smtClean="0">
                <a:latin typeface="Arial" charset="0"/>
                <a:cs typeface="Times New Roman" pitchFamily="18" charset="0"/>
              </a:rPr>
              <a:t>Контроль качества</a:t>
            </a:r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2000" dirty="0" smtClean="0">
                <a:latin typeface="Arial" charset="0"/>
                <a:cs typeface="Times New Roman" pitchFamily="18" charset="0"/>
              </a:rPr>
              <a:t>Применяемые системы качества</a:t>
            </a:r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2000" dirty="0" smtClean="0">
                <a:latin typeface="Arial" charset="0"/>
                <a:cs typeface="Times New Roman" pitchFamily="18" charset="0"/>
              </a:rPr>
              <a:t>Каждая винтовая пара</a:t>
            </a:r>
            <a:r>
              <a:rPr lang="cs-CZ" sz="2000" dirty="0" smtClean="0">
                <a:latin typeface="Arial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Arial" charset="0"/>
                <a:cs typeface="Times New Roman" pitchFamily="18" charset="0"/>
              </a:rPr>
              <a:t>и её части</a:t>
            </a:r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r>
              <a:rPr lang="ru-RU" sz="2000" dirty="0" smtClean="0">
                <a:latin typeface="Arial" charset="0"/>
                <a:cs typeface="Times New Roman" pitchFamily="18" charset="0"/>
              </a:rPr>
              <a:t>проходят 100% контролем </a:t>
            </a:r>
            <a:endParaRPr lang="en-US" sz="2000" dirty="0" smtClean="0">
              <a:latin typeface="Arial" charset="0"/>
              <a:cs typeface="Times New Roman" pitchFamily="18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en-US" sz="2000" dirty="0">
              <a:latin typeface="Arial" charset="0"/>
            </a:endParaRPr>
          </a:p>
        </p:txBody>
      </p:sp>
      <p:pic>
        <p:nvPicPr>
          <p:cNvPr id="1026" name="Picture 2" descr="DEKRA CZ a.s.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1" r="407" b="29321"/>
          <a:stretch>
            <a:fillRect/>
          </a:stretch>
        </p:blipFill>
        <p:spPr bwMode="auto">
          <a:xfrm>
            <a:off x="1691680" y="3933056"/>
            <a:ext cx="223224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ÜV SÜD Czech, s.r.o.">
            <a:hlinkClick r:id="rId6" tooltip="TÜV SÜD Czech, s.r.o.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1279326" cy="127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6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683568" y="467380"/>
            <a:ext cx="221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Продукция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61047"/>
            <a:ext cx="3921979" cy="2616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3600400" cy="2590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6" descr="IMG_247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52736"/>
            <a:ext cx="3805529" cy="266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G_247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3522340" cy="2647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70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2448272" cy="172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44824"/>
            <a:ext cx="265551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12776"/>
            <a:ext cx="3186011" cy="213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17032"/>
            <a:ext cx="2777870" cy="145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016"/>
            <a:ext cx="3237214" cy="199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683568" y="467380"/>
            <a:ext cx="341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АТМОС дизельные компрессоры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0" y="908720"/>
            <a:ext cx="10260632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Передвижные дизельные компрессоры</a:t>
            </a:r>
            <a:endParaRPr lang="en-US" sz="32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Obrázek 0" descr="PDK33ořez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91880" y="3717032"/>
            <a:ext cx="302433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1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400 titulní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3528392" cy="358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Perkins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564904"/>
            <a:ext cx="3384376" cy="6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ek 14" descr="3lc_logo_light_bckgrnd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437112"/>
            <a:ext cx="2772742" cy="93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276998"/>
              </p:ext>
            </p:extLst>
          </p:nvPr>
        </p:nvGraphicFramePr>
        <p:xfrm>
          <a:off x="4211960" y="1772816"/>
          <a:ext cx="311785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Fotografie" r:id="rId6" imgW="1743318" imgH="343039" progId="">
                  <p:embed/>
                </p:oleObj>
              </mc:Choice>
              <mc:Fallback>
                <p:oleObj name="Fotografie" r:id="rId6" imgW="1743318" imgH="343039" progId="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1772816"/>
                        <a:ext cx="3117850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ástupný symbol pro obsah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6762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ru-RU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Двигатели от</a:t>
            </a:r>
            <a:r>
              <a:rPr lang="en-US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 12.5 </a:t>
            </a:r>
            <a:r>
              <a:rPr lang="ru-RU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до</a:t>
            </a:r>
            <a:r>
              <a:rPr lang="en-US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 </a:t>
            </a:r>
            <a:r>
              <a:rPr lang="cs-CZ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19</a:t>
            </a:r>
            <a:r>
              <a:rPr lang="ru-RU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0кВ</a:t>
            </a:r>
            <a:endParaRPr lang="en-US" sz="4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cs typeface="Arial" charset="0"/>
            </a:endParaRPr>
          </a:p>
          <a:p>
            <a:pPr algn="ctr">
              <a:defRPr/>
            </a:pPr>
            <a:endParaRPr lang="cs-CZ" dirty="0"/>
          </a:p>
        </p:txBody>
      </p:sp>
      <p:sp>
        <p:nvSpPr>
          <p:cNvPr id="12" name="Obdélník 11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683568" y="467380"/>
            <a:ext cx="3721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дизельные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3096344" cy="77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79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НОВИНКИ </a:t>
            </a:r>
            <a:r>
              <a:rPr lang="cs-CZ" dirty="0" smtClean="0">
                <a:solidFill>
                  <a:schemeClr val="bg1"/>
                </a:solidFill>
                <a:latin typeface="+mj-lt"/>
              </a:rPr>
              <a:t>2016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88840"/>
            <a:ext cx="259228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93096"/>
            <a:ext cx="88582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708920"/>
            <a:ext cx="2819389" cy="261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Nadpis 1"/>
          <p:cNvSpPr txBox="1">
            <a:spLocks/>
          </p:cNvSpPr>
          <p:nvPr/>
        </p:nvSpPr>
        <p:spPr>
          <a:xfrm>
            <a:off x="221308" y="998451"/>
            <a:ext cx="5038328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НОВЫЙ </a:t>
            </a:r>
            <a:r>
              <a:rPr lang="cs-CZ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PDK 33</a:t>
            </a:r>
            <a:endParaRPr lang="cs-CZ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Podnadpis 2"/>
          <p:cNvSpPr txBox="1">
            <a:spLocks/>
          </p:cNvSpPr>
          <p:nvPr/>
        </p:nvSpPr>
        <p:spPr>
          <a:xfrm>
            <a:off x="251520" y="1916832"/>
            <a:ext cx="5760640" cy="18722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000" dirty="0" smtClean="0"/>
              <a:t>Дизельный компрессор с двигателем </a:t>
            </a:r>
            <a:r>
              <a:rPr lang="en-US" sz="2000" dirty="0" smtClean="0"/>
              <a:t>Kubota  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Модель двигателя</a:t>
            </a:r>
            <a:r>
              <a:rPr lang="en-US" sz="2000" dirty="0" smtClean="0"/>
              <a:t> V1505-T, 4 </a:t>
            </a:r>
            <a:r>
              <a:rPr lang="ru-RU" sz="2000" dirty="0" smtClean="0"/>
              <a:t>цилиндра</a:t>
            </a:r>
            <a:r>
              <a:rPr lang="en-US" sz="2000" dirty="0" smtClean="0"/>
              <a:t>, 33</a:t>
            </a:r>
            <a:r>
              <a:rPr lang="ru-RU" sz="2000" dirty="0" smtClean="0"/>
              <a:t>кВ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ru-RU" sz="2000" dirty="0" smtClean="0"/>
              <a:t>Производительность </a:t>
            </a:r>
            <a:r>
              <a:rPr lang="en-US" sz="2000" dirty="0" smtClean="0"/>
              <a:t>5</a:t>
            </a:r>
            <a:r>
              <a:rPr lang="ru-RU" sz="2000" dirty="0" smtClean="0"/>
              <a:t>м</a:t>
            </a:r>
            <a:r>
              <a:rPr lang="en-US" sz="2000" dirty="0" smtClean="0"/>
              <a:t>3/4</a:t>
            </a:r>
            <a:r>
              <a:rPr lang="ru-RU" sz="2000" dirty="0" smtClean="0"/>
              <a:t>м</a:t>
            </a:r>
            <a:r>
              <a:rPr lang="en-US" sz="2000" dirty="0" smtClean="0"/>
              <a:t>3/3,2</a:t>
            </a:r>
            <a:r>
              <a:rPr lang="ru-RU" sz="2000" dirty="0" smtClean="0"/>
              <a:t>м</a:t>
            </a:r>
            <a:r>
              <a:rPr lang="en-US" sz="2000" dirty="0" smtClean="0"/>
              <a:t>3 </a:t>
            </a:r>
            <a:r>
              <a:rPr lang="ru-RU" sz="2000" dirty="0" smtClean="0"/>
              <a:t>в минуту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ru-RU" sz="2000" dirty="0" smtClean="0"/>
              <a:t>Рабочее давление</a:t>
            </a:r>
            <a:r>
              <a:rPr lang="en-US" sz="2000" dirty="0" smtClean="0"/>
              <a:t> 7/10/12 </a:t>
            </a:r>
            <a:r>
              <a:rPr lang="ru-RU" sz="2000" dirty="0" smtClean="0"/>
              <a:t>бар</a:t>
            </a:r>
            <a:endParaRPr lang="en-US" sz="20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00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0" y="1052736"/>
            <a:ext cx="5256584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НОВЫЙ </a:t>
            </a:r>
            <a:r>
              <a:rPr lang="cs-CZ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PDK 33</a:t>
            </a:r>
            <a:endParaRPr lang="cs-CZ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0888"/>
            <a:ext cx="4031133" cy="2493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bdélník 8"/>
          <p:cNvSpPr/>
          <p:nvPr/>
        </p:nvSpPr>
        <p:spPr>
          <a:xfrm>
            <a:off x="323529" y="1844824"/>
            <a:ext cx="468051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charset="0"/>
                <a:cs typeface="Arial" charset="0"/>
              </a:rPr>
              <a:t>Преимущества в </a:t>
            </a: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сегменте </a:t>
            </a:r>
            <a:r>
              <a:rPr lang="en-US" b="1" dirty="0" smtClean="0">
                <a:latin typeface="Arial" charset="0"/>
                <a:cs typeface="Arial" charset="0"/>
              </a:rPr>
              <a:t>5</a:t>
            </a:r>
            <a:r>
              <a:rPr lang="ru-RU" b="1" dirty="0" smtClean="0">
                <a:latin typeface="Arial" charset="0"/>
                <a:cs typeface="Arial" charset="0"/>
              </a:rPr>
              <a:t>м</a:t>
            </a:r>
            <a:r>
              <a:rPr lang="en-US" b="1" dirty="0" smtClean="0">
                <a:latin typeface="Arial" charset="0"/>
                <a:cs typeface="Arial" charset="0"/>
              </a:rPr>
              <a:t>3 :</a:t>
            </a: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Генеральная цена компрессора</a:t>
            </a:r>
            <a:endParaRPr lang="en-US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latin typeface="Arial" charset="0"/>
                <a:cs typeface="Arial" charset="0"/>
              </a:rPr>
              <a:t>Вес до</a:t>
            </a:r>
            <a:r>
              <a:rPr lang="en-US" b="1" dirty="0" smtClean="0">
                <a:latin typeface="Arial" charset="0"/>
                <a:cs typeface="Arial" charset="0"/>
              </a:rPr>
              <a:t> 750 </a:t>
            </a:r>
            <a:r>
              <a:rPr lang="ru-RU" b="1" dirty="0" smtClean="0">
                <a:latin typeface="Arial" charset="0"/>
                <a:cs typeface="Arial" charset="0"/>
              </a:rPr>
              <a:t>кг</a:t>
            </a:r>
            <a:r>
              <a:rPr lang="en-US" b="1" dirty="0" smtClean="0">
                <a:latin typeface="Arial" charset="0"/>
                <a:cs typeface="Arial" charset="0"/>
              </a:rPr>
              <a:t> (</a:t>
            </a:r>
            <a:r>
              <a:rPr lang="ru-RU" b="1" dirty="0" smtClean="0">
                <a:latin typeface="Arial" charset="0"/>
                <a:cs typeface="Arial" charset="0"/>
              </a:rPr>
              <a:t>возможность использовать шасси без тормозов</a:t>
            </a:r>
            <a:r>
              <a:rPr lang="en-US" b="1" dirty="0" smtClean="0">
                <a:latin typeface="Arial" charset="0"/>
                <a:cs typeface="Arial" charset="0"/>
              </a:rPr>
              <a:t>)</a:t>
            </a: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latin typeface="Arial" charset="0"/>
                <a:cs typeface="Arial" charset="0"/>
              </a:rPr>
              <a:t>Низкий расход топлива</a:t>
            </a:r>
            <a:endParaRPr lang="en-US" b="1" dirty="0" smtClean="0">
              <a:latin typeface="Arial" charset="0"/>
              <a:cs typeface="Arial" charset="0"/>
            </a:endParaRP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latin typeface="Arial" charset="0"/>
                <a:cs typeface="Arial" charset="0"/>
              </a:rPr>
              <a:t>Топливный бак</a:t>
            </a:r>
            <a:r>
              <a:rPr lang="en-US" b="1" dirty="0" smtClean="0">
                <a:latin typeface="Arial" charset="0"/>
                <a:cs typeface="Arial" charset="0"/>
              </a:rPr>
              <a:t> 70</a:t>
            </a:r>
            <a:r>
              <a:rPr lang="ru-RU" b="1" dirty="0" smtClean="0">
                <a:latin typeface="Arial" charset="0"/>
                <a:cs typeface="Arial" charset="0"/>
              </a:rPr>
              <a:t>л</a:t>
            </a:r>
            <a:endParaRPr lang="en-US" b="1" dirty="0" smtClean="0">
              <a:latin typeface="Arial" charset="0"/>
              <a:cs typeface="Arial" charset="0"/>
            </a:endParaRP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latin typeface="Arial" charset="0"/>
                <a:cs typeface="Arial" charset="0"/>
              </a:rPr>
              <a:t>Стандартный режим</a:t>
            </a:r>
            <a:r>
              <a:rPr lang="en-US" b="1" dirty="0" smtClean="0">
                <a:latin typeface="Arial" charset="0"/>
                <a:cs typeface="Arial" charset="0"/>
              </a:rPr>
              <a:t> -10 </a:t>
            </a:r>
            <a:r>
              <a:rPr lang="ru-RU" b="1" dirty="0" smtClean="0">
                <a:latin typeface="Arial" charset="0"/>
                <a:cs typeface="Arial" charset="0"/>
              </a:rPr>
              <a:t>до</a:t>
            </a:r>
            <a:r>
              <a:rPr lang="en-US" b="1" dirty="0" smtClean="0">
                <a:latin typeface="Arial" charset="0"/>
                <a:cs typeface="Arial" charset="0"/>
              </a:rPr>
              <a:t> 40 C</a:t>
            </a:r>
          </a:p>
          <a:p>
            <a:pPr>
              <a:buFont typeface="Arial" charset="0"/>
              <a:buChar char="•"/>
            </a:pPr>
            <a:endParaRPr lang="en-US" b="1" dirty="0" smtClean="0">
              <a:latin typeface="Arial" charset="0"/>
              <a:cs typeface="Arial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83568" y="467380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НОВИНКИ </a:t>
            </a:r>
            <a:r>
              <a:rPr lang="cs-CZ" dirty="0" smtClean="0">
                <a:solidFill>
                  <a:schemeClr val="bg1"/>
                </a:solidFill>
                <a:latin typeface="+mj-lt"/>
              </a:rPr>
              <a:t>2016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17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683568" y="467380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НОВИНКИ </a:t>
            </a:r>
            <a:r>
              <a:rPr lang="cs-CZ" dirty="0" smtClean="0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-180529" y="1003665"/>
            <a:ext cx="5184576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НОВЫЙ </a:t>
            </a:r>
            <a:r>
              <a:rPr lang="cs-CZ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PDK 33</a:t>
            </a:r>
            <a:endParaRPr lang="cs-CZ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80728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Nadpis 1"/>
          <p:cNvSpPr txBox="1">
            <a:spLocks/>
          </p:cNvSpPr>
          <p:nvPr/>
        </p:nvSpPr>
        <p:spPr>
          <a:xfrm>
            <a:off x="-891045" y="4149080"/>
            <a:ext cx="6605609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Сейчас уже доступно</a:t>
            </a:r>
            <a:endParaRPr lang="en-US" sz="32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179512" y="1916832"/>
            <a:ext cx="58442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charset="0"/>
                <a:cs typeface="Arial" charset="0"/>
              </a:rPr>
              <a:t>Финализация всех сертификатов от</a:t>
            </a:r>
          </a:p>
          <a:p>
            <a:endParaRPr lang="ru-RU" b="1" dirty="0" smtClean="0">
              <a:latin typeface="Arial" charset="0"/>
              <a:cs typeface="Arial" charset="0"/>
            </a:endParaRPr>
          </a:p>
          <a:p>
            <a:r>
              <a:rPr lang="en-US" b="1" dirty="0" smtClean="0">
                <a:latin typeface="Arial" charset="0"/>
                <a:cs typeface="Arial" charset="0"/>
              </a:rPr>
              <a:t>Kubota</a:t>
            </a:r>
            <a:r>
              <a:rPr lang="ru-RU" b="1" dirty="0" smtClean="0">
                <a:latin typeface="Arial" charset="0"/>
                <a:cs typeface="Arial" charset="0"/>
              </a:rPr>
              <a:t> и дорожная омологация - </a:t>
            </a:r>
            <a:endParaRPr lang="en-US" b="1" dirty="0" smtClean="0">
              <a:latin typeface="Arial" charset="0"/>
              <a:cs typeface="Arial" charset="0"/>
            </a:endParaRP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latin typeface="Arial" charset="0"/>
                <a:cs typeface="Arial" charset="0"/>
              </a:rPr>
              <a:t>оформление документов в Атмос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en-US" b="1" dirty="0" smtClean="0">
              <a:latin typeface="Arial" charset="0"/>
              <a:cs typeface="Arial" charset="0"/>
            </a:endParaRPr>
          </a:p>
        </p:txBody>
      </p:sp>
      <p:pic>
        <p:nvPicPr>
          <p:cNvPr id="24578" name="Picture 2" descr="C:\Users\svobodova\Documents\FOTA\NTC\PC0500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988840"/>
            <a:ext cx="3552394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651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052737"/>
            <a:ext cx="8820472" cy="86409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600" dirty="0" smtClean="0"/>
              <a:t>Выгоды – </a:t>
            </a:r>
            <a:r>
              <a:rPr lang="ru-RU" sz="2600" dirty="0" smtClean="0">
                <a:solidFill>
                  <a:srgbClr val="FF0000"/>
                </a:solidFill>
              </a:rPr>
              <a:t>категория О1</a:t>
            </a:r>
            <a:r>
              <a:rPr lang="ru-RU" sz="2600" dirty="0" smtClean="0"/>
              <a:t>, вес 750 кг, шасси без тормоза </a:t>
            </a:r>
          </a:p>
          <a:p>
            <a:pPr>
              <a:buNone/>
            </a:pPr>
            <a:r>
              <a:rPr lang="ru-RU" dirty="0" smtClean="0"/>
              <a:t>                   </a:t>
            </a: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6340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r>
              <a:rPr lang="cs-CZ" sz="2000" dirty="0" smtClean="0">
                <a:solidFill>
                  <a:schemeClr val="bg1"/>
                </a:solidFill>
              </a:rPr>
              <a:t/>
            </a:r>
            <a:br>
              <a:rPr lang="cs-CZ" sz="2000" dirty="0" smtClean="0">
                <a:solidFill>
                  <a:schemeClr val="bg1"/>
                </a:solidFill>
              </a:rPr>
            </a:br>
            <a:r>
              <a:rPr lang="cs-CZ" sz="2000" dirty="0" smtClean="0">
                <a:solidFill>
                  <a:schemeClr val="bg1"/>
                </a:solidFill>
              </a:rPr>
              <a:t/>
            </a:r>
            <a:br>
              <a:rPr lang="cs-CZ" sz="2000" dirty="0" smtClean="0">
                <a:solidFill>
                  <a:schemeClr val="bg1"/>
                </a:solidFill>
              </a:rPr>
            </a:br>
            <a:r>
              <a:rPr lang="cs-CZ" sz="2000" dirty="0" smtClean="0">
                <a:solidFill>
                  <a:schemeClr val="bg1"/>
                </a:solidFill>
              </a:rPr>
              <a:t>                                                                                        </a:t>
            </a:r>
            <a:r>
              <a:rPr lang="cs-CZ" dirty="0" smtClean="0">
                <a:solidFill>
                  <a:schemeClr val="bg1"/>
                </a:solidFill>
              </a:rPr>
              <a:t/>
            </a:r>
            <a:br>
              <a:rPr lang="cs-CZ" dirty="0" smtClean="0">
                <a:solidFill>
                  <a:schemeClr val="bg1"/>
                </a:solidFill>
              </a:rPr>
            </a:br>
            <a:endParaRPr lang="cs-CZ" dirty="0"/>
          </a:p>
        </p:txBody>
      </p:sp>
      <p:pic>
        <p:nvPicPr>
          <p:cNvPr id="5" name="Obrázek 6" descr="PDK 33 výkres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1340768"/>
            <a:ext cx="6696744" cy="4104456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323528" y="40466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НОВИНКИ </a:t>
            </a:r>
            <a:r>
              <a:rPr lang="cs-CZ" dirty="0" smtClean="0">
                <a:solidFill>
                  <a:schemeClr val="bg1"/>
                </a:solidFill>
              </a:rPr>
              <a:t>2016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908720"/>
            <a:ext cx="7126560" cy="792087"/>
          </a:xfrm>
          <a:ln>
            <a:noFill/>
          </a:ln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Новая контрольная система</a:t>
            </a:r>
            <a:endParaRPr lang="en-US" sz="36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6048672" cy="1800200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Новая контрольная система для компрессоров над</a:t>
            </a:r>
            <a:r>
              <a:rPr lang="en-US" sz="2000" dirty="0" smtClean="0">
                <a:solidFill>
                  <a:schemeClr val="tx1"/>
                </a:solidFill>
              </a:rPr>
              <a:t> 70 </a:t>
            </a:r>
            <a:r>
              <a:rPr lang="ru-RU" sz="2000" dirty="0" smtClean="0">
                <a:solidFill>
                  <a:schemeClr val="tx1"/>
                </a:solidFill>
              </a:rPr>
              <a:t>кВ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Простая, удобная в обслуживании</a:t>
            </a:r>
            <a:endParaRPr lang="cs-CZ" sz="2000" dirty="0" smtClean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rgbClr val="FF0000"/>
                </a:solidFill>
              </a:rPr>
              <a:t>Встроенный счетчик моточасов</a:t>
            </a:r>
            <a:r>
              <a:rPr lang="cs-CZ" sz="2000" dirty="0" smtClean="0">
                <a:solidFill>
                  <a:schemeClr val="tx1"/>
                </a:solidFill>
              </a:rPr>
              <a:t>,</a:t>
            </a:r>
            <a:r>
              <a:rPr lang="ru-RU" sz="2000" dirty="0" smtClean="0">
                <a:solidFill>
                  <a:schemeClr val="tx1"/>
                </a:solidFill>
              </a:rPr>
              <a:t> охрана при старте двигателя</a:t>
            </a:r>
            <a:r>
              <a:rPr lang="cs-CZ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smtClean="0">
                <a:solidFill>
                  <a:schemeClr val="tx1"/>
                </a:solidFill>
              </a:rPr>
              <a:t>архивация неполадок</a:t>
            </a:r>
            <a:r>
              <a:rPr lang="cs-CZ" sz="2000" dirty="0" smtClean="0">
                <a:solidFill>
                  <a:schemeClr val="tx1"/>
                </a:solidFill>
              </a:rPr>
              <a:t>.      </a:t>
            </a:r>
          </a:p>
          <a:p>
            <a:pPr algn="r">
              <a:lnSpc>
                <a:spcPct val="150000"/>
              </a:lnSpc>
            </a:pPr>
            <a:endParaRPr lang="cs-CZ" sz="2000" dirty="0" smtClean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endParaRPr lang="cs-CZ" sz="2000" dirty="0" smtClean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endParaRPr lang="cs-CZ" sz="2000" dirty="0" smtClean="0">
              <a:solidFill>
                <a:schemeClr val="tx1"/>
              </a:solidFill>
            </a:endParaRPr>
          </a:p>
          <a:p>
            <a:pPr algn="r">
              <a:lnSpc>
                <a:spcPct val="150000"/>
              </a:lnSpc>
            </a:pP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51520" y="404664"/>
            <a:ext cx="1896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НОВИНКИ </a:t>
            </a:r>
            <a:r>
              <a:rPr lang="cs-CZ" dirty="0" smtClean="0">
                <a:solidFill>
                  <a:schemeClr val="bg1"/>
                </a:solidFill>
                <a:latin typeface="+mj-lt"/>
              </a:rPr>
              <a:t>2016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2" descr="C:\Users\MichalChlup\Desktop\prezentace\podklady\inovace-ob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4904" y="2636912"/>
            <a:ext cx="1758974" cy="2304256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56992"/>
            <a:ext cx="238125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284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0" t="20579" b="14801"/>
          <a:stretch/>
        </p:blipFill>
        <p:spPr>
          <a:xfrm>
            <a:off x="683568" y="1916832"/>
            <a:ext cx="7632848" cy="3542592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836712"/>
            <a:ext cx="7416824" cy="10367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НОВАЯ МОДЕЛЬ 190 кВ</a:t>
            </a:r>
            <a:endParaRPr lang="cs-CZ" sz="4400" b="1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50405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НОВИНКИ</a:t>
            </a:r>
            <a:r>
              <a:rPr lang="cs-CZ" sz="2400" dirty="0" smtClean="0">
                <a:solidFill>
                  <a:schemeClr val="bg1"/>
                </a:solidFill>
              </a:rPr>
              <a:t> 2016</a:t>
            </a:r>
            <a:endParaRPr lang="cs-CZ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764704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908720"/>
            <a:ext cx="7740352" cy="720080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0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НОВАЯ МОДЕЛЬ 190 кВ</a:t>
            </a:r>
            <a:endParaRPr lang="cs-CZ" sz="400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49006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НОВИНКИ</a:t>
            </a:r>
            <a:r>
              <a:rPr lang="cs-CZ" sz="2400" dirty="0" smtClean="0">
                <a:solidFill>
                  <a:schemeClr val="bg1"/>
                </a:solidFill>
              </a:rPr>
              <a:t> 2016</a:t>
            </a:r>
            <a:endParaRPr lang="cs-CZ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836712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00808"/>
            <a:ext cx="5616625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_MG_2758.jpg"/>
          <p:cNvPicPr>
            <a:picLocks noChangeAspect="1"/>
          </p:cNvPicPr>
          <p:nvPr/>
        </p:nvPicPr>
        <p:blipFill>
          <a:blip r:embed="rId2" cstate="print"/>
          <a:srcRect t="11721" r="1" b="3882"/>
          <a:stretch>
            <a:fillRect/>
          </a:stretch>
        </p:blipFill>
        <p:spPr>
          <a:xfrm>
            <a:off x="3923929" y="3068960"/>
            <a:ext cx="4608511" cy="2592288"/>
          </a:xfrm>
          <a:prstGeom prst="round2DiagRect">
            <a:avLst>
              <a:gd name="adj1" fmla="val 50000"/>
              <a:gd name="adj2" fmla="val 0"/>
            </a:avLst>
          </a:prstGeom>
        </p:spPr>
      </p:pic>
      <p:pic>
        <p:nvPicPr>
          <p:cNvPr id="3074" name="Picture 2" descr="http://www.edi-dist.com/images/products/kubota/kubota_v3300_seri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96752"/>
            <a:ext cx="2578721" cy="225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-396552" y="908720"/>
            <a:ext cx="5256584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разработке</a:t>
            </a:r>
            <a:endParaRPr lang="cs-CZ" sz="5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ovéPole 6"/>
          <p:cNvSpPr txBox="1"/>
          <p:nvPr/>
        </p:nvSpPr>
        <p:spPr>
          <a:xfrm rot="10800000" flipV="1">
            <a:off x="179512" y="404664"/>
            <a:ext cx="1896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НОВИНКИ </a:t>
            </a:r>
            <a:r>
              <a:rPr lang="cs-CZ" dirty="0" smtClean="0">
                <a:solidFill>
                  <a:schemeClr val="bg1"/>
                </a:solidFill>
              </a:rPr>
              <a:t>2017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MichalChlup\Desktop\prezentace\podklady\inovace-ob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21088"/>
            <a:ext cx="1429167" cy="1872208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Nadpis 1"/>
          <p:cNvSpPr txBox="1">
            <a:spLocks/>
          </p:cNvSpPr>
          <p:nvPr/>
        </p:nvSpPr>
        <p:spPr>
          <a:xfrm>
            <a:off x="179512" y="1700808"/>
            <a:ext cx="5094312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НОВЫЙ </a:t>
            </a:r>
            <a:r>
              <a:rPr lang="cs-CZ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PDK 65</a:t>
            </a:r>
            <a:endParaRPr lang="cs-CZ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Podnadpis 2"/>
          <p:cNvSpPr txBox="1">
            <a:spLocks/>
          </p:cNvSpPr>
          <p:nvPr/>
        </p:nvSpPr>
        <p:spPr>
          <a:xfrm>
            <a:off x="0" y="2492896"/>
            <a:ext cx="6192688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000" dirty="0" smtClean="0"/>
              <a:t>Новый </a:t>
            </a:r>
            <a:r>
              <a:rPr lang="en-US" sz="2000" dirty="0" smtClean="0"/>
              <a:t>Kubota </a:t>
            </a:r>
            <a:r>
              <a:rPr lang="ru-RU" sz="2000" dirty="0" smtClean="0"/>
              <a:t>компрессор класса</a:t>
            </a:r>
            <a:r>
              <a:rPr lang="en-US" sz="2000" dirty="0" smtClean="0"/>
              <a:t> 7</a:t>
            </a:r>
            <a:r>
              <a:rPr lang="ru-RU" sz="2000" dirty="0" smtClean="0"/>
              <a:t>м</a:t>
            </a:r>
            <a:r>
              <a:rPr lang="en-US" sz="2000" dirty="0" smtClean="0"/>
              <a:t>3/</a:t>
            </a:r>
            <a:r>
              <a:rPr lang="ru-RU" sz="2000" dirty="0" smtClean="0"/>
              <a:t>мин</a:t>
            </a:r>
            <a:r>
              <a:rPr lang="en-US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Kubota </a:t>
            </a:r>
            <a:r>
              <a:rPr lang="ru-RU" sz="2000" dirty="0" smtClean="0"/>
              <a:t>двигатель</a:t>
            </a:r>
            <a:r>
              <a:rPr lang="en-US" sz="2000" dirty="0" smtClean="0"/>
              <a:t>V3300, 54,5 </a:t>
            </a:r>
            <a:r>
              <a:rPr lang="ru-RU" sz="2000" dirty="0" smtClean="0"/>
              <a:t>кВ</a:t>
            </a:r>
            <a:r>
              <a:rPr lang="en-US" sz="2000" dirty="0" smtClean="0"/>
              <a:t>/2600 </a:t>
            </a:r>
            <a:r>
              <a:rPr lang="ru-RU" sz="2000" dirty="0" smtClean="0"/>
              <a:t>об.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ru-RU" sz="2000" dirty="0" smtClean="0"/>
              <a:t>Компактные размеры</a:t>
            </a:r>
            <a:endParaRPr lang="en-US" sz="2000" dirty="0" smtClean="0"/>
          </a:p>
        </p:txBody>
      </p:sp>
      <p:sp>
        <p:nvSpPr>
          <p:cNvPr id="14" name="Nadpis 1"/>
          <p:cNvSpPr txBox="1">
            <a:spLocks/>
          </p:cNvSpPr>
          <p:nvPr/>
        </p:nvSpPr>
        <p:spPr>
          <a:xfrm>
            <a:off x="1547664" y="4221088"/>
            <a:ext cx="2987824" cy="5040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</a:rPr>
              <a:t>лето </a:t>
            </a:r>
            <a:r>
              <a:rPr lang="cs-CZ" sz="2800" b="1" dirty="0" smtClean="0">
                <a:solidFill>
                  <a:schemeClr val="tx2"/>
                </a:solidFill>
              </a:rPr>
              <a:t>201</a:t>
            </a:r>
            <a:r>
              <a:rPr lang="cs-CZ" sz="2800" b="1" dirty="0">
                <a:solidFill>
                  <a:schemeClr val="tx2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2546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MMM0001_NEW"/>
          <p:cNvPicPr/>
          <p:nvPr/>
        </p:nvPicPr>
        <p:blipFill>
          <a:blip r:embed="rId2" cstate="print"/>
          <a:srcRect l="2857" t="17308"/>
          <a:stretch>
            <a:fillRect/>
          </a:stretch>
        </p:blipFill>
        <p:spPr bwMode="auto">
          <a:xfrm>
            <a:off x="4247456" y="1628800"/>
            <a:ext cx="489654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323528" y="404664"/>
            <a:ext cx="668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АТМОС  - реакция и альтернативы для  тяжелых времен на рынке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23528" y="980728"/>
            <a:ext cx="6858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1" dirty="0" smtClean="0">
                <a:latin typeface="Arial" charset="0"/>
                <a:cs typeface="Arial" charset="0"/>
              </a:rPr>
              <a:t>Рынок требует экономически выгодные альтернативы</a:t>
            </a:r>
          </a:p>
          <a:p>
            <a:pPr eaLnBrk="1" hangingPunct="1">
              <a:spcBef>
                <a:spcPct val="50000"/>
              </a:spcBef>
            </a:pPr>
            <a:r>
              <a:rPr lang="ru-RU" sz="2000" b="1" dirty="0" smtClean="0">
                <a:latin typeface="Arial" charset="0"/>
                <a:cs typeface="Arial" charset="0"/>
              </a:rPr>
              <a:t>АТМОС реагирует</a:t>
            </a:r>
            <a:r>
              <a:rPr lang="cs-CZ" sz="2000" b="1" dirty="0" smtClean="0">
                <a:latin typeface="Arial" charset="0"/>
                <a:cs typeface="Arial" charset="0"/>
              </a:rPr>
              <a:t>:</a:t>
            </a:r>
            <a:endParaRPr lang="ru-RU" sz="2000" b="1" dirty="0" smtClean="0">
              <a:latin typeface="Arial" charset="0"/>
              <a:cs typeface="Arial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23850" y="1557338"/>
            <a:ext cx="55721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cs-CZ" sz="2000" dirty="0">
              <a:latin typeface="Arial" charset="0"/>
              <a:cs typeface="Arial" charset="0"/>
            </a:endParaRPr>
          </a:p>
        </p:txBody>
      </p:sp>
      <p:pic>
        <p:nvPicPr>
          <p:cNvPr id="12" name="Obrázek 0" descr="PDK33ořez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1560" y="2420888"/>
            <a:ext cx="3816424" cy="2160240"/>
          </a:xfrm>
          <a:prstGeom prst="rect">
            <a:avLst/>
          </a:prstGeom>
        </p:spPr>
      </p:pic>
      <p:sp>
        <p:nvSpPr>
          <p:cNvPr id="18" name="TextovéPole 17"/>
          <p:cNvSpPr txBox="1"/>
          <p:nvPr/>
        </p:nvSpPr>
        <p:spPr>
          <a:xfrm>
            <a:off x="683568" y="4509120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5</a:t>
            </a:r>
            <a:r>
              <a:rPr lang="ru-RU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м</a:t>
            </a:r>
            <a:r>
              <a:rPr lang="en-US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3/</a:t>
            </a:r>
            <a:r>
              <a:rPr lang="ru-RU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ми</a:t>
            </a:r>
            <a:r>
              <a:rPr lang="ru-RU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н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5436096" y="4509120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10</a:t>
            </a:r>
            <a:r>
              <a:rPr lang="ru-RU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м</a:t>
            </a:r>
            <a:r>
              <a:rPr lang="en-US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3/</a:t>
            </a:r>
            <a:r>
              <a:rPr lang="ru-RU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мин</a:t>
            </a:r>
            <a:r>
              <a:rPr lang="en-US" sz="3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endParaRPr lang="cs-CZ" sz="3200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4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260648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539552" y="332656"/>
            <a:ext cx="3740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5" r="6284" b="4000"/>
          <a:stretch>
            <a:fillRect/>
          </a:stretch>
        </p:blipFill>
        <p:spPr bwMode="auto">
          <a:xfrm>
            <a:off x="4636588" y="1916832"/>
            <a:ext cx="4507412" cy="3456384"/>
          </a:xfrm>
          <a:prstGeom prst="round2DiagRect">
            <a:avLst>
              <a:gd name="adj1" fmla="val 29895"/>
              <a:gd name="adj2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51520" y="836712"/>
            <a:ext cx="223147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PB8</a:t>
            </a:r>
            <a:r>
              <a:rPr lang="cs-CZ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  <a:endParaRPr lang="cs-CZ" sz="4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51520" y="1484784"/>
            <a:ext cx="5572125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/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cs-CZ" sz="2000" b="1" dirty="0">
                <a:latin typeface="Arial" charset="0"/>
                <a:cs typeface="Arial" charset="0"/>
              </a:rPr>
              <a:t>B&amp;S 1</a:t>
            </a:r>
            <a:r>
              <a:rPr lang="en-US" sz="2000" b="1" dirty="0">
                <a:latin typeface="Arial" charset="0"/>
                <a:cs typeface="Arial" charset="0"/>
              </a:rPr>
              <a:t>2.5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кВ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3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бензин-двигатель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>
                <a:latin typeface="Arial" charset="0"/>
                <a:cs typeface="Arial" charset="0"/>
              </a:rPr>
              <a:t>570 c</a:t>
            </a:r>
            <a:r>
              <a:rPr lang="en-US" sz="2000" b="1" dirty="0">
                <a:latin typeface="Arial" charset="0"/>
                <a:cs typeface="Arial" charset="0"/>
              </a:rPr>
              <a:t>c</a:t>
            </a:r>
            <a:r>
              <a:rPr lang="cs-CZ" sz="2000" b="1" dirty="0">
                <a:latin typeface="Arial" charset="0"/>
                <a:cs typeface="Arial" charset="0"/>
              </a:rPr>
              <a:t>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cs-CZ" sz="2000" b="1" dirty="0">
                <a:latin typeface="Arial" charset="0"/>
                <a:cs typeface="Arial" charset="0"/>
              </a:rPr>
              <a:t>3</a:t>
            </a:r>
            <a:r>
              <a:rPr lang="en-US" sz="2000" b="1" dirty="0">
                <a:latin typeface="Arial" charset="0"/>
                <a:cs typeface="Arial" charset="0"/>
              </a:rPr>
              <a:t>3</a:t>
            </a:r>
            <a:r>
              <a:rPr lang="cs-CZ" sz="2000" b="1" dirty="0">
                <a:latin typeface="Arial" charset="0"/>
                <a:cs typeface="Arial" charset="0"/>
              </a:rPr>
              <a:t>00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cs-CZ" sz="2000" b="1" dirty="0" smtClean="0">
                <a:latin typeface="Arial" charset="0"/>
                <a:cs typeface="Arial" charset="0"/>
              </a:rPr>
              <a:t>.–</a:t>
            </a:r>
            <a:r>
              <a:rPr lang="cs-CZ" sz="2000" b="1" dirty="0">
                <a:latin typeface="Arial" charset="0"/>
                <a:cs typeface="Arial" charset="0"/>
              </a:rPr>
              <a:t>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.: 1.4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</a:t>
            </a:r>
            <a:r>
              <a:rPr lang="cs-CZ" sz="2000" b="1" dirty="0" smtClean="0">
                <a:latin typeface="Arial" charset="0"/>
                <a:cs typeface="Arial" charset="0"/>
              </a:rPr>
              <a:t> 6</a:t>
            </a:r>
            <a:r>
              <a:rPr lang="ru-RU" sz="2000" b="1" dirty="0" smtClean="0">
                <a:latin typeface="Arial" charset="0"/>
                <a:cs typeface="Arial" charset="0"/>
              </a:rPr>
              <a:t>-14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en-US" sz="2000" b="1" dirty="0">
              <a:latin typeface="Arial" charset="0"/>
              <a:cs typeface="Arial" charset="0"/>
            </a:endParaRPr>
          </a:p>
          <a:p>
            <a:endParaRPr lang="cs-CZ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4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532" y="2636912"/>
            <a:ext cx="5109468" cy="257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323528" y="1003375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PDP 15</a:t>
            </a:r>
            <a:endParaRPr lang="cs-CZ" sz="4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51520" y="1700808"/>
            <a:ext cx="5832326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Perkins 403C - 07 15.3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кВ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3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дизельный двигатель </a:t>
            </a:r>
            <a:r>
              <a:rPr lang="en-US" sz="2000" b="1" dirty="0" smtClean="0">
                <a:latin typeface="Arial" charset="0"/>
                <a:cs typeface="Arial" charset="0"/>
              </a:rPr>
              <a:t>676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>
                <a:latin typeface="Arial" charset="0"/>
                <a:cs typeface="Arial" charset="0"/>
              </a:rPr>
              <a:t>c</a:t>
            </a:r>
            <a:r>
              <a:rPr lang="en-US" sz="2000" b="1" dirty="0">
                <a:latin typeface="Arial" charset="0"/>
                <a:cs typeface="Arial" charset="0"/>
              </a:rPr>
              <a:t>c</a:t>
            </a:r>
            <a:r>
              <a:rPr lang="cs-CZ" sz="2000" b="1" dirty="0">
                <a:latin typeface="Arial" charset="0"/>
                <a:cs typeface="Arial" charset="0"/>
              </a:rPr>
              <a:t>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cs-CZ" sz="2000" b="1" dirty="0">
                <a:latin typeface="Arial" charset="0"/>
                <a:cs typeface="Arial" charset="0"/>
              </a:rPr>
              <a:t>3</a:t>
            </a:r>
            <a:r>
              <a:rPr lang="en-US" sz="2000" b="1" dirty="0">
                <a:latin typeface="Arial" charset="0"/>
                <a:cs typeface="Arial" charset="0"/>
              </a:rPr>
              <a:t>6</a:t>
            </a:r>
            <a:r>
              <a:rPr lang="cs-CZ" sz="2000" b="1" dirty="0">
                <a:latin typeface="Arial" charset="0"/>
                <a:cs typeface="Arial" charset="0"/>
              </a:rPr>
              <a:t>00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cs-CZ" sz="2000" b="1" dirty="0" smtClean="0">
                <a:latin typeface="Arial" charset="0"/>
                <a:cs typeface="Arial" charset="0"/>
              </a:rPr>
              <a:t>.–</a:t>
            </a:r>
            <a:r>
              <a:rPr lang="cs-CZ" sz="2000" b="1" dirty="0">
                <a:latin typeface="Arial" charset="0"/>
                <a:cs typeface="Arial" charset="0"/>
              </a:rPr>
              <a:t>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2.0 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7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en-US" sz="2000" b="1" dirty="0">
              <a:latin typeface="Arial" charset="0"/>
              <a:cs typeface="Arial" charset="0"/>
            </a:endParaRPr>
          </a:p>
          <a:p>
            <a:endParaRPr lang="cs-CZ" sz="2000" dirty="0">
              <a:latin typeface="Arial" charset="0"/>
              <a:cs typeface="Arial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83568" y="467380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" t="3615" r="5554"/>
          <a:stretch>
            <a:fillRect/>
          </a:stretch>
        </p:blipFill>
        <p:spPr bwMode="auto">
          <a:xfrm>
            <a:off x="3779912" y="1628800"/>
            <a:ext cx="5184576" cy="3786894"/>
          </a:xfrm>
          <a:prstGeom prst="round2DiagRect">
            <a:avLst>
              <a:gd name="adj1" fmla="val 32544"/>
              <a:gd name="adj2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51520" y="980728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PDP 20</a:t>
            </a:r>
            <a:endParaRPr lang="cs-CZ" sz="4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1520" y="1772816"/>
            <a:ext cx="5976342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Perkins 403D - 11 21.3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кВ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3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дизельный двигатель </a:t>
            </a:r>
            <a:r>
              <a:rPr lang="en-US" sz="2000" b="1" dirty="0" smtClean="0">
                <a:latin typeface="Arial" charset="0"/>
                <a:cs typeface="Arial" charset="0"/>
              </a:rPr>
              <a:t>1131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>
                <a:latin typeface="Arial" charset="0"/>
                <a:cs typeface="Arial" charset="0"/>
              </a:rPr>
              <a:t>c</a:t>
            </a:r>
            <a:r>
              <a:rPr lang="en-US" sz="2000" b="1" dirty="0">
                <a:latin typeface="Arial" charset="0"/>
                <a:cs typeface="Arial" charset="0"/>
              </a:rPr>
              <a:t>c</a:t>
            </a:r>
            <a:r>
              <a:rPr lang="cs-CZ" sz="2000" b="1" dirty="0">
                <a:latin typeface="Arial" charset="0"/>
                <a:cs typeface="Arial" charset="0"/>
              </a:rPr>
              <a:t>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cs-CZ" sz="2000" b="1" dirty="0">
                <a:latin typeface="Arial" charset="0"/>
                <a:cs typeface="Arial" charset="0"/>
              </a:rPr>
              <a:t>3</a:t>
            </a:r>
            <a:r>
              <a:rPr lang="en-US" sz="2000" b="1" dirty="0">
                <a:latin typeface="Arial" charset="0"/>
                <a:cs typeface="Arial" charset="0"/>
              </a:rPr>
              <a:t>000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cs-CZ" sz="2000" b="1" dirty="0" smtClean="0">
                <a:latin typeface="Arial" charset="0"/>
                <a:cs typeface="Arial" charset="0"/>
              </a:rPr>
              <a:t>.–</a:t>
            </a:r>
            <a:r>
              <a:rPr lang="cs-CZ" sz="2000" b="1" dirty="0">
                <a:latin typeface="Arial" charset="0"/>
                <a:cs typeface="Arial" charset="0"/>
              </a:rPr>
              <a:t>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cs-CZ" sz="2000" b="1" dirty="0">
                <a:latin typeface="Arial" charset="0"/>
                <a:cs typeface="Arial" charset="0"/>
              </a:rPr>
              <a:t>3</a:t>
            </a:r>
            <a:r>
              <a:rPr lang="en-US" sz="2000" b="1" dirty="0">
                <a:latin typeface="Arial" charset="0"/>
                <a:cs typeface="Arial" charset="0"/>
              </a:rPr>
              <a:t>.</a:t>
            </a:r>
            <a:r>
              <a:rPr lang="cs-CZ" sz="2000" b="1" dirty="0">
                <a:latin typeface="Arial" charset="0"/>
                <a:cs typeface="Arial" charset="0"/>
              </a:rPr>
              <a:t>0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дваление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7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en-US" sz="2000" b="1" dirty="0">
              <a:latin typeface="Arial" charset="0"/>
              <a:cs typeface="Arial" charset="0"/>
            </a:endParaRPr>
          </a:p>
          <a:p>
            <a:endParaRPr lang="cs-CZ" sz="2000" dirty="0">
              <a:latin typeface="Arial" charset="0"/>
              <a:cs typeface="Arial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323528" y="476672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Picture 8" descr="pdp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3"/>
          <a:stretch>
            <a:fillRect/>
          </a:stretch>
        </p:blipFill>
        <p:spPr bwMode="auto">
          <a:xfrm>
            <a:off x="3719355" y="2708920"/>
            <a:ext cx="5424645" cy="2736304"/>
          </a:xfrm>
          <a:prstGeom prst="round2DiagRect">
            <a:avLst>
              <a:gd name="adj1" fmla="val 26793"/>
              <a:gd name="adj2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51520" y="980728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PDP 28</a:t>
            </a:r>
            <a:endParaRPr lang="cs-CZ" sz="4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9512" y="1772816"/>
            <a:ext cx="6336704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Perkins 404D – 22 </a:t>
            </a:r>
            <a:r>
              <a:rPr lang="en-US" sz="2000" b="1" dirty="0" smtClean="0">
                <a:latin typeface="Arial" charset="0"/>
                <a:cs typeface="Arial" charset="0"/>
              </a:rPr>
              <a:t>35.7</a:t>
            </a:r>
            <a:r>
              <a:rPr lang="ru-RU" sz="2000" b="1" dirty="0" smtClean="0">
                <a:latin typeface="Arial" charset="0"/>
                <a:cs typeface="Arial" charset="0"/>
              </a:rPr>
              <a:t> кВ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4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дизельный двигатель </a:t>
            </a:r>
            <a:r>
              <a:rPr lang="en-US" sz="2000" b="1" dirty="0" smtClean="0">
                <a:latin typeface="Arial" charset="0"/>
                <a:cs typeface="Arial" charset="0"/>
              </a:rPr>
              <a:t>2216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>
                <a:latin typeface="Arial" charset="0"/>
                <a:cs typeface="Arial" charset="0"/>
              </a:rPr>
              <a:t>c</a:t>
            </a:r>
            <a:r>
              <a:rPr lang="en-US" sz="2000" b="1" dirty="0">
                <a:latin typeface="Arial" charset="0"/>
                <a:cs typeface="Arial" charset="0"/>
              </a:rPr>
              <a:t>c</a:t>
            </a:r>
            <a:r>
              <a:rPr lang="cs-CZ" sz="2000" b="1" dirty="0">
                <a:latin typeface="Arial" charset="0"/>
                <a:cs typeface="Arial" charset="0"/>
              </a:rPr>
              <a:t>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2400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cs-CZ" sz="2000" b="1" dirty="0" smtClean="0">
                <a:latin typeface="Arial" charset="0"/>
                <a:cs typeface="Arial" charset="0"/>
              </a:rPr>
              <a:t>.–</a:t>
            </a:r>
            <a:r>
              <a:rPr lang="cs-CZ" sz="2000" b="1" dirty="0">
                <a:latin typeface="Arial" charset="0"/>
                <a:cs typeface="Arial" charset="0"/>
              </a:rPr>
              <a:t>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4.</a:t>
            </a:r>
            <a:r>
              <a:rPr lang="cs-CZ" sz="2000" b="1" dirty="0">
                <a:latin typeface="Arial" charset="0"/>
                <a:cs typeface="Arial" charset="0"/>
              </a:rPr>
              <a:t>8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7/10</a:t>
            </a:r>
            <a:r>
              <a:rPr lang="cs-CZ" sz="2000" b="1" dirty="0">
                <a:latin typeface="Arial" charset="0"/>
                <a:cs typeface="Arial" charset="0"/>
              </a:rPr>
              <a:t>/12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en-US" sz="2000" b="1" dirty="0">
              <a:latin typeface="Arial" charset="0"/>
              <a:cs typeface="Arial" charset="0"/>
            </a:endParaRPr>
          </a:p>
          <a:p>
            <a:endParaRPr lang="cs-CZ" sz="2000" dirty="0">
              <a:latin typeface="Arial" charset="0"/>
              <a:cs typeface="Arial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323528" y="404664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2" y="2564904"/>
            <a:ext cx="4611688" cy="268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23528" y="980728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PD</a:t>
            </a:r>
            <a:r>
              <a:rPr lang="cs-CZ" sz="4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 35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1520" y="1700808"/>
            <a:ext cx="59436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Perkins 404D – 22 35.7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кВ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4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дизельный двигатель </a:t>
            </a:r>
            <a:r>
              <a:rPr lang="en-US" sz="2000" b="1" dirty="0" smtClean="0">
                <a:latin typeface="Arial" charset="0"/>
                <a:cs typeface="Arial" charset="0"/>
              </a:rPr>
              <a:t>2216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>
                <a:latin typeface="Arial" charset="0"/>
                <a:cs typeface="Arial" charset="0"/>
              </a:rPr>
              <a:t>c</a:t>
            </a:r>
            <a:r>
              <a:rPr lang="en-US" sz="2000" b="1" dirty="0">
                <a:latin typeface="Arial" charset="0"/>
                <a:cs typeface="Arial" charset="0"/>
              </a:rPr>
              <a:t>c</a:t>
            </a:r>
            <a:r>
              <a:rPr lang="cs-CZ" sz="2000" b="1" dirty="0">
                <a:latin typeface="Arial" charset="0"/>
                <a:cs typeface="Arial" charset="0"/>
              </a:rPr>
              <a:t>m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2</a:t>
            </a:r>
            <a:r>
              <a:rPr lang="cs-CZ" sz="2000" b="1" dirty="0">
                <a:latin typeface="Arial" charset="0"/>
                <a:cs typeface="Arial" charset="0"/>
              </a:rPr>
              <a:t>6</a:t>
            </a:r>
            <a:r>
              <a:rPr lang="en-US" sz="2000" b="1" dirty="0">
                <a:latin typeface="Arial" charset="0"/>
                <a:cs typeface="Arial" charset="0"/>
              </a:rPr>
              <a:t>00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cs-CZ" sz="2000" b="1" dirty="0" smtClean="0">
                <a:latin typeface="Arial" charset="0"/>
                <a:cs typeface="Arial" charset="0"/>
              </a:rPr>
              <a:t>.–</a:t>
            </a:r>
            <a:r>
              <a:rPr lang="cs-CZ" sz="2000" b="1" dirty="0">
                <a:latin typeface="Arial" charset="0"/>
                <a:cs typeface="Arial" charset="0"/>
              </a:rPr>
              <a:t>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cs-CZ" sz="2000" b="1" dirty="0">
                <a:latin typeface="Arial" charset="0"/>
                <a:cs typeface="Arial" charset="0"/>
              </a:rPr>
              <a:t>5.4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7/10</a:t>
            </a:r>
            <a:r>
              <a:rPr lang="cs-CZ" sz="2000" b="1" dirty="0">
                <a:latin typeface="Arial" charset="0"/>
                <a:cs typeface="Arial" charset="0"/>
              </a:rPr>
              <a:t>/12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Улучшеная винтовая пара </a:t>
            </a:r>
            <a:r>
              <a:rPr lang="en-US" sz="2000" b="1" dirty="0" smtClean="0">
                <a:latin typeface="Arial" charset="0"/>
                <a:cs typeface="Arial" charset="0"/>
              </a:rPr>
              <a:t>B100L </a:t>
            </a:r>
            <a:endParaRPr lang="en-US" sz="2000" b="1" dirty="0">
              <a:latin typeface="Arial" charset="0"/>
              <a:cs typeface="Arial" charset="0"/>
            </a:endParaRPr>
          </a:p>
          <a:p>
            <a:pPr>
              <a:defRPr/>
            </a:pPr>
            <a:endParaRPr lang="cs-CZ" sz="2000" dirty="0">
              <a:latin typeface="Arial" charset="0"/>
              <a:cs typeface="Arial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251520" y="404664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5" b="7547"/>
          <a:stretch>
            <a:fillRect/>
          </a:stretch>
        </p:blipFill>
        <p:spPr bwMode="auto">
          <a:xfrm>
            <a:off x="3023320" y="1772816"/>
            <a:ext cx="612068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51520" y="908720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PD</a:t>
            </a:r>
            <a:r>
              <a:rPr lang="cs-CZ" sz="44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P </a:t>
            </a:r>
            <a:r>
              <a:rPr lang="ru-RU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65</a:t>
            </a:r>
            <a:endParaRPr lang="cs-CZ" sz="4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9512" y="1700808"/>
            <a:ext cx="59436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cs-CZ" sz="2000" b="1" dirty="0" err="1">
                <a:latin typeface="Arial" charset="0"/>
                <a:cs typeface="Arial" charset="0"/>
              </a:rPr>
              <a:t>Perkins</a:t>
            </a:r>
            <a:r>
              <a:rPr lang="en-US" sz="2000" b="1" dirty="0">
                <a:latin typeface="Arial" charset="0"/>
                <a:cs typeface="Arial" charset="0"/>
              </a:rPr>
              <a:t> </a:t>
            </a:r>
            <a:r>
              <a:rPr lang="en-US" sz="2000" b="1" dirty="0" smtClean="0">
                <a:latin typeface="Arial" charset="0"/>
                <a:cs typeface="Arial" charset="0"/>
              </a:rPr>
              <a:t>1104</a:t>
            </a:r>
            <a:r>
              <a:rPr lang="ru-RU" sz="2000" b="1" dirty="0" smtClean="0">
                <a:latin typeface="Arial" charset="0"/>
                <a:cs typeface="Arial" charset="0"/>
              </a:rPr>
              <a:t>А</a:t>
            </a:r>
            <a:r>
              <a:rPr lang="en-US" sz="2000" b="1" dirty="0" smtClean="0">
                <a:latin typeface="Arial" charset="0"/>
                <a:cs typeface="Arial" charset="0"/>
              </a:rPr>
              <a:t>-44T- </a:t>
            </a:r>
            <a:r>
              <a:rPr lang="ru-RU" sz="2000" b="1" dirty="0" smtClean="0">
                <a:latin typeface="Arial" charset="0"/>
                <a:cs typeface="Arial" charset="0"/>
              </a:rPr>
              <a:t>82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кВ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4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дизельный двигатель </a:t>
            </a:r>
            <a:r>
              <a:rPr lang="cs-CZ" sz="2000" b="1" dirty="0" smtClean="0">
                <a:latin typeface="Arial" charset="0"/>
                <a:cs typeface="Arial" charset="0"/>
              </a:rPr>
              <a:t>4400 </a:t>
            </a:r>
            <a:r>
              <a:rPr lang="cs-CZ" sz="2000" b="1" dirty="0" err="1">
                <a:latin typeface="Arial" charset="0"/>
                <a:cs typeface="Arial" charset="0"/>
              </a:rPr>
              <a:t>ccm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2</a:t>
            </a:r>
            <a:r>
              <a:rPr lang="cs-CZ" sz="2000" b="1" dirty="0">
                <a:latin typeface="Arial" charset="0"/>
                <a:cs typeface="Arial" charset="0"/>
              </a:rPr>
              <a:t>0</a:t>
            </a:r>
            <a:r>
              <a:rPr lang="en-US" sz="2000" b="1" dirty="0">
                <a:latin typeface="Arial" charset="0"/>
                <a:cs typeface="Arial" charset="0"/>
              </a:rPr>
              <a:t>00</a:t>
            </a:r>
            <a:r>
              <a:rPr lang="cs-CZ" sz="2000" b="1" dirty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cs-CZ" sz="2000" b="1" dirty="0" smtClean="0">
                <a:latin typeface="Arial" charset="0"/>
                <a:cs typeface="Arial" charset="0"/>
              </a:rPr>
              <a:t>.–</a:t>
            </a:r>
            <a:r>
              <a:rPr lang="cs-CZ" sz="2000" b="1" dirty="0">
                <a:latin typeface="Arial" charset="0"/>
                <a:cs typeface="Arial" charset="0"/>
              </a:rPr>
              <a:t>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: </a:t>
            </a:r>
            <a:r>
              <a:rPr lang="en-US" sz="2000" b="1" dirty="0">
                <a:latin typeface="Arial" charset="0"/>
                <a:cs typeface="Arial" charset="0"/>
              </a:rPr>
              <a:t>7</a:t>
            </a:r>
            <a:r>
              <a:rPr lang="cs-CZ" sz="2000" b="1" dirty="0" smtClean="0">
                <a:latin typeface="Arial" charset="0"/>
                <a:cs typeface="Arial" charset="0"/>
              </a:rPr>
              <a:t>,</a:t>
            </a:r>
            <a:r>
              <a:rPr lang="ru-RU" sz="2000" b="1" dirty="0" smtClean="0">
                <a:latin typeface="Arial" charset="0"/>
                <a:cs typeface="Arial" charset="0"/>
              </a:rPr>
              <a:t>0</a:t>
            </a:r>
            <a:r>
              <a:rPr lang="cs-CZ" sz="2000" b="1" dirty="0" smtClean="0">
                <a:latin typeface="Arial" charset="0"/>
                <a:cs typeface="Arial" charset="0"/>
              </a:rPr>
              <a:t>/6,</a:t>
            </a:r>
            <a:r>
              <a:rPr lang="ru-RU" sz="2000" b="1" dirty="0" smtClean="0">
                <a:latin typeface="Arial" charset="0"/>
                <a:cs typeface="Arial" charset="0"/>
              </a:rPr>
              <a:t>3</a:t>
            </a:r>
            <a:r>
              <a:rPr lang="cs-CZ" sz="2000" b="1" dirty="0" smtClean="0">
                <a:latin typeface="Arial" charset="0"/>
                <a:cs typeface="Arial" charset="0"/>
              </a:rPr>
              <a:t>/</a:t>
            </a:r>
            <a:r>
              <a:rPr lang="ru-RU" sz="2000" b="1" dirty="0" smtClean="0">
                <a:latin typeface="Arial" charset="0"/>
                <a:cs typeface="Arial" charset="0"/>
              </a:rPr>
              <a:t>5</a:t>
            </a:r>
            <a:r>
              <a:rPr lang="cs-CZ" sz="2000" b="1" dirty="0" smtClean="0">
                <a:latin typeface="Arial" charset="0"/>
                <a:cs typeface="Arial" charset="0"/>
              </a:rPr>
              <a:t>,</a:t>
            </a:r>
            <a:r>
              <a:rPr lang="ru-RU" sz="2000" b="1" dirty="0" smtClean="0">
                <a:latin typeface="Arial" charset="0"/>
                <a:cs typeface="Arial" charset="0"/>
              </a:rPr>
              <a:t>8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endParaRPr lang="cs-CZ" sz="2000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</a:t>
            </a:r>
            <a:r>
              <a:rPr lang="cs-CZ" sz="2000" b="1" dirty="0" smtClean="0">
                <a:latin typeface="Arial" charset="0"/>
                <a:cs typeface="Arial" charset="0"/>
              </a:rPr>
              <a:t> </a:t>
            </a:r>
            <a:r>
              <a:rPr lang="en-US" sz="2000" b="1" dirty="0">
                <a:latin typeface="Arial" charset="0"/>
                <a:cs typeface="Arial" charset="0"/>
              </a:rPr>
              <a:t>7/10/12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en-US" sz="2000" b="1" dirty="0">
              <a:latin typeface="Arial" charset="0"/>
              <a:cs typeface="Arial" charset="0"/>
            </a:endParaRPr>
          </a:p>
          <a:p>
            <a:endParaRPr lang="cs-CZ" sz="2000" dirty="0">
              <a:latin typeface="Arial" charset="0"/>
              <a:cs typeface="Arial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83568" y="467380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408" y="1941590"/>
            <a:ext cx="5910592" cy="3647650"/>
          </a:xfrm>
          <a:prstGeom prst="round2DiagRect">
            <a:avLst>
              <a:gd name="adj1" fmla="val 42875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51520" y="1700808"/>
            <a:ext cx="59436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Perkins 1104</a:t>
            </a:r>
            <a:r>
              <a:rPr lang="ru-RU" sz="2000" b="1" dirty="0" smtClean="0">
                <a:latin typeface="Arial" charset="0"/>
                <a:cs typeface="Arial" charset="0"/>
              </a:rPr>
              <a:t>А</a:t>
            </a:r>
            <a:r>
              <a:rPr lang="en-US" sz="2000" b="1" dirty="0" smtClean="0">
                <a:latin typeface="Arial" charset="0"/>
                <a:cs typeface="Arial" charset="0"/>
              </a:rPr>
              <a:t>-44T- </a:t>
            </a:r>
            <a:r>
              <a:rPr lang="ru-RU" sz="2000" b="1" dirty="0" smtClean="0">
                <a:latin typeface="Arial" charset="0"/>
                <a:cs typeface="Arial" charset="0"/>
              </a:rPr>
              <a:t>82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кВ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4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дизельный двигатель </a:t>
            </a:r>
            <a:r>
              <a:rPr lang="en-US" sz="2000" b="1" dirty="0" smtClean="0">
                <a:latin typeface="Arial" charset="0"/>
                <a:cs typeface="Arial" charset="0"/>
              </a:rPr>
              <a:t>4400 </a:t>
            </a:r>
            <a:r>
              <a:rPr lang="en-US" sz="2000" b="1" dirty="0" err="1" smtClean="0">
                <a:latin typeface="Arial" charset="0"/>
                <a:cs typeface="Arial" charset="0"/>
              </a:rPr>
              <a:t>ccm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2000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.–1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.: 1</a:t>
            </a:r>
            <a:r>
              <a:rPr lang="ru-RU" sz="2000" b="1" dirty="0" smtClean="0">
                <a:latin typeface="Arial" charset="0"/>
                <a:cs typeface="Arial" charset="0"/>
              </a:rPr>
              <a:t>1</a:t>
            </a:r>
            <a:r>
              <a:rPr lang="en-US" sz="2000" b="1" dirty="0" smtClean="0">
                <a:latin typeface="Arial" charset="0"/>
                <a:cs typeface="Arial" charset="0"/>
              </a:rPr>
              <a:t>/</a:t>
            </a:r>
            <a:r>
              <a:rPr lang="ru-RU" sz="2000" b="1" dirty="0" smtClean="0">
                <a:latin typeface="Arial" charset="0"/>
                <a:cs typeface="Arial" charset="0"/>
              </a:rPr>
              <a:t>9</a:t>
            </a:r>
            <a:r>
              <a:rPr lang="en-US" sz="2000" b="1" dirty="0" smtClean="0">
                <a:latin typeface="Arial" charset="0"/>
                <a:cs typeface="Arial" charset="0"/>
              </a:rPr>
              <a:t>,</a:t>
            </a:r>
            <a:r>
              <a:rPr lang="ru-RU" sz="2000" b="1" dirty="0" smtClean="0">
                <a:latin typeface="Arial" charset="0"/>
                <a:cs typeface="Arial" charset="0"/>
              </a:rPr>
              <a:t>8</a:t>
            </a:r>
            <a:r>
              <a:rPr lang="en-US" sz="2000" b="1" dirty="0" smtClean="0">
                <a:latin typeface="Arial" charset="0"/>
                <a:cs typeface="Arial" charset="0"/>
              </a:rPr>
              <a:t>/</a:t>
            </a:r>
            <a:r>
              <a:rPr lang="ru-RU" sz="2000" b="1" dirty="0">
                <a:latin typeface="Arial" charset="0"/>
                <a:cs typeface="Arial" charset="0"/>
              </a:rPr>
              <a:t>8</a:t>
            </a:r>
            <a:r>
              <a:rPr lang="en-US" sz="2000" b="1" dirty="0" smtClean="0">
                <a:latin typeface="Arial" charset="0"/>
                <a:cs typeface="Arial" charset="0"/>
              </a:rPr>
              <a:t>,</a:t>
            </a:r>
            <a:r>
              <a:rPr lang="ru-RU" sz="2000" b="1" dirty="0" smtClean="0">
                <a:latin typeface="Arial" charset="0"/>
                <a:cs typeface="Arial" charset="0"/>
              </a:rPr>
              <a:t>8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 7/10/12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51520" y="908720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PD</a:t>
            </a:r>
            <a:r>
              <a:rPr lang="cs-CZ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P 95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683568" y="467380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575" y="2564904"/>
            <a:ext cx="6398377" cy="2880320"/>
          </a:xfrm>
          <a:prstGeom prst="round2DiagRect">
            <a:avLst>
              <a:gd name="adj1" fmla="val 27730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95536" y="908720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PD</a:t>
            </a:r>
            <a:r>
              <a:rPr lang="cs-CZ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P 100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0825" y="1557338"/>
            <a:ext cx="5943600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Двигатель</a:t>
            </a:r>
            <a:r>
              <a:rPr lang="en-US" sz="2000" b="1" dirty="0" smtClean="0">
                <a:latin typeface="Arial" charset="0"/>
                <a:cs typeface="Arial" charset="0"/>
              </a:rPr>
              <a:t>: Perkins 1104D-E44TA- 106 </a:t>
            </a:r>
            <a:r>
              <a:rPr lang="ru-RU" sz="2000" b="1" dirty="0" smtClean="0">
                <a:latin typeface="Arial" charset="0"/>
                <a:cs typeface="Arial" charset="0"/>
              </a:rPr>
              <a:t>кВ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4 </a:t>
            </a:r>
            <a:r>
              <a:rPr lang="ru-RU" sz="2000" b="1" dirty="0" smtClean="0">
                <a:latin typeface="Arial" charset="0"/>
                <a:cs typeface="Arial" charset="0"/>
              </a:rPr>
              <a:t>цилиндра дизельный двигатель </a:t>
            </a:r>
            <a:r>
              <a:rPr lang="en-US" sz="2000" b="1" dirty="0" smtClean="0">
                <a:latin typeface="Arial" charset="0"/>
                <a:cs typeface="Arial" charset="0"/>
              </a:rPr>
              <a:t>4400 </a:t>
            </a:r>
            <a:r>
              <a:rPr lang="en-US" sz="2000" b="1" dirty="0" err="1" smtClean="0">
                <a:latin typeface="Arial" charset="0"/>
                <a:cs typeface="Arial" charset="0"/>
              </a:rPr>
              <a:t>ccm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Обороты</a:t>
            </a:r>
            <a:r>
              <a:rPr lang="en-US" sz="2000" b="1" dirty="0" smtClean="0">
                <a:latin typeface="Arial" charset="0"/>
                <a:cs typeface="Arial" charset="0"/>
              </a:rPr>
              <a:t>: 2200 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.–1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Произ-ть</a:t>
            </a:r>
            <a:r>
              <a:rPr lang="en-US" sz="2000" b="1" dirty="0" smtClean="0">
                <a:latin typeface="Arial" charset="0"/>
                <a:cs typeface="Arial" charset="0"/>
              </a:rPr>
              <a:t>.: 10 </a:t>
            </a:r>
            <a:r>
              <a:rPr lang="ru-RU" sz="2000" b="1" dirty="0" smtClean="0">
                <a:latin typeface="Arial" charset="0"/>
                <a:cs typeface="Arial" charset="0"/>
              </a:rPr>
              <a:t>м</a:t>
            </a:r>
            <a:r>
              <a:rPr lang="en-US" sz="2000" b="1" dirty="0" smtClean="0">
                <a:latin typeface="Arial" charset="0"/>
                <a:cs typeface="Arial" charset="0"/>
              </a:rPr>
              <a:t>3/</a:t>
            </a:r>
            <a:r>
              <a:rPr lang="ru-RU" sz="2000" b="1" dirty="0" smtClean="0">
                <a:latin typeface="Arial" charset="0"/>
                <a:cs typeface="Arial" charset="0"/>
              </a:rPr>
              <a:t>мин</a:t>
            </a:r>
            <a:r>
              <a:rPr lang="en-US" sz="2000" b="1" dirty="0" smtClean="0">
                <a:latin typeface="Arial" charset="0"/>
                <a:cs typeface="Arial" charset="0"/>
              </a:rPr>
              <a:t>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sz="2000" b="1" dirty="0" smtClean="0">
                <a:latin typeface="Arial" charset="0"/>
                <a:cs typeface="Arial" charset="0"/>
              </a:rPr>
              <a:t>: 12 </a:t>
            </a:r>
            <a:r>
              <a:rPr lang="ru-RU" sz="2000" b="1" dirty="0" smtClean="0">
                <a:latin typeface="Arial" charset="0"/>
                <a:cs typeface="Arial" charset="0"/>
              </a:rPr>
              <a:t>БАР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83568" y="467380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9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402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АТМОС передвижные компрессоры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24944"/>
            <a:ext cx="5796136" cy="2609212"/>
          </a:xfrm>
          <a:prstGeom prst="round2DiagRect">
            <a:avLst>
              <a:gd name="adj1" fmla="val 38438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1520" y="908720"/>
            <a:ext cx="685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PD</a:t>
            </a:r>
            <a:r>
              <a:rPr lang="cs-CZ" sz="4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cs typeface="Arial" charset="0"/>
              </a:rPr>
              <a:t>P 100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51520" y="1628800"/>
            <a:ext cx="7921576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b="1" kern="0" dirty="0" smtClean="0">
                <a:latin typeface="Arial" charset="0"/>
                <a:cs typeface="Arial" charset="0"/>
              </a:rPr>
              <a:t>Компрессор для пескоструйки</a:t>
            </a:r>
            <a:r>
              <a:rPr lang="cs-CZ" b="1" kern="0" dirty="0" smtClean="0">
                <a:latin typeface="Arial" charset="0"/>
                <a:cs typeface="Arial" charset="0"/>
              </a:rPr>
              <a:t>, </a:t>
            </a:r>
            <a:r>
              <a:rPr lang="ru-RU" b="1" kern="0" dirty="0" smtClean="0">
                <a:latin typeface="Arial" charset="0"/>
                <a:cs typeface="Arial" charset="0"/>
              </a:rPr>
              <a:t>бурение или сварки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n-US" b="1" kern="0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b="1" kern="0" dirty="0" smtClean="0">
                <a:latin typeface="Arial" charset="0"/>
                <a:cs typeface="Arial" charset="0"/>
              </a:rPr>
              <a:t>Свой уникальной производительностью при 12 бар сравнителен </a:t>
            </a:r>
            <a:r>
              <a:rPr lang="cs-CZ" b="1" kern="0" dirty="0" smtClean="0">
                <a:latin typeface="Arial" charset="0"/>
                <a:cs typeface="Arial" charset="0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cs-CZ" b="1" kern="0" dirty="0" smtClean="0">
                <a:latin typeface="Arial" charset="0"/>
                <a:cs typeface="Arial" charset="0"/>
              </a:rPr>
              <a:t>   </a:t>
            </a:r>
            <a:r>
              <a:rPr lang="ru-RU" b="1" kern="0" dirty="0" smtClean="0">
                <a:latin typeface="Arial" charset="0"/>
                <a:cs typeface="Arial" charset="0"/>
              </a:rPr>
              <a:t>с классом компрессоров</a:t>
            </a:r>
            <a:r>
              <a:rPr lang="en-US" b="1" kern="0" dirty="0" smtClean="0">
                <a:latin typeface="Arial" charset="0"/>
                <a:cs typeface="Arial" charset="0"/>
              </a:rPr>
              <a:t> </a:t>
            </a:r>
            <a:r>
              <a:rPr lang="en-US" b="1" kern="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14-17</a:t>
            </a:r>
            <a:r>
              <a:rPr lang="en-US" b="1" kern="0" dirty="0" smtClean="0">
                <a:latin typeface="Arial" charset="0"/>
                <a:cs typeface="Arial" charset="0"/>
              </a:rPr>
              <a:t> </a:t>
            </a:r>
            <a:r>
              <a:rPr lang="ru-RU" b="1" kern="0" dirty="0" smtClean="0">
                <a:latin typeface="Arial" charset="0"/>
                <a:cs typeface="Arial" charset="0"/>
              </a:rPr>
              <a:t>м</a:t>
            </a:r>
            <a:r>
              <a:rPr lang="en-US" b="1" kern="0" dirty="0" smtClean="0">
                <a:latin typeface="Arial" charset="0"/>
                <a:cs typeface="Arial" charset="0"/>
              </a:rPr>
              <a:t>3/</a:t>
            </a:r>
            <a:r>
              <a:rPr lang="ru-RU" b="1" kern="0" dirty="0" smtClean="0">
                <a:latin typeface="Arial" charset="0"/>
                <a:cs typeface="Arial" charset="0"/>
              </a:rPr>
              <a:t>мин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n-US" b="1" kern="0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b="1" kern="0" dirty="0" smtClean="0">
                <a:latin typeface="Arial" charset="0"/>
                <a:cs typeface="Arial" charset="0"/>
              </a:rPr>
              <a:t>- </a:t>
            </a:r>
            <a:r>
              <a:rPr lang="ru-RU" b="1" kern="0" dirty="0" smtClean="0">
                <a:latin typeface="Arial" charset="0"/>
                <a:cs typeface="Arial" charset="0"/>
              </a:rPr>
              <a:t>Рабочее давление</a:t>
            </a:r>
            <a:r>
              <a:rPr lang="en-US" b="1" kern="0" dirty="0" smtClean="0">
                <a:latin typeface="Arial" charset="0"/>
                <a:cs typeface="Arial" charset="0"/>
              </a:rPr>
              <a:t>:   12 </a:t>
            </a:r>
            <a:r>
              <a:rPr lang="ru-RU" b="1" kern="0" dirty="0" smtClean="0">
                <a:latin typeface="Arial" charset="0"/>
                <a:cs typeface="Arial" charset="0"/>
              </a:rPr>
              <a:t>БАР</a:t>
            </a:r>
            <a:endParaRPr lang="en-US" b="1" kern="0" dirty="0" smtClean="0">
              <a:latin typeface="Arial" charset="0"/>
              <a:cs typeface="Arial" charset="0"/>
            </a:endParaRPr>
          </a:p>
          <a:p>
            <a:endParaRPr lang="en-US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5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7126560" cy="792087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АРГУМЕНТЫ</a:t>
            </a:r>
            <a:endParaRPr lang="cs-CZ" sz="5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6400800" cy="3716952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50000"/>
              </a:lnSpc>
            </a:pPr>
            <a:r>
              <a:rPr lang="ru-RU" sz="2100" dirty="0" smtClean="0">
                <a:solidFill>
                  <a:schemeClr val="tx1"/>
                </a:solidFill>
                <a:latin typeface="+mj-lt"/>
              </a:rPr>
              <a:t>Кожух с устойчивой покраской стандартной для автомобильной промышленности, для работы в грязной пескоструйной среде </a:t>
            </a: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Простой в эксплуатации</a:t>
            </a: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Низкий расход топлива</a:t>
            </a: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Полная </a:t>
            </a: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EC</a:t>
            </a: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 дорожная омологация</a:t>
            </a: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Оригинальные детали</a:t>
            </a: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Возможность </a:t>
            </a:r>
            <a:r>
              <a:rPr lang="ru-RU" sz="2000" b="1" dirty="0" smtClean="0">
                <a:solidFill>
                  <a:schemeClr val="tx1"/>
                </a:solidFill>
                <a:latin typeface="+mj-lt"/>
              </a:rPr>
              <a:t>ремонта винтовых пар </a:t>
            </a: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в России</a:t>
            </a: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Широкий ассортимент опций требуемых на Российском рынке</a:t>
            </a: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Работа при температуре окружающей среды до</a:t>
            </a: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 -40 </a:t>
            </a:r>
            <a:r>
              <a:rPr lang="ru-RU" sz="2000" dirty="0" smtClean="0">
                <a:solidFill>
                  <a:schemeClr val="tx1"/>
                </a:solidFill>
                <a:latin typeface="+mj-lt"/>
              </a:rPr>
              <a:t>гр. Цельсия</a:t>
            </a:r>
          </a:p>
          <a:p>
            <a:pPr algn="l">
              <a:lnSpc>
                <a:spcPct val="150000"/>
              </a:lnSpc>
            </a:pPr>
            <a:r>
              <a:rPr lang="ru-RU" sz="2100" dirty="0" smtClean="0">
                <a:solidFill>
                  <a:schemeClr val="tx1"/>
                </a:solidFill>
                <a:latin typeface="+mj-lt"/>
              </a:rPr>
              <a:t>Устойчивость двигателя к плохому топливу</a:t>
            </a:r>
            <a:endParaRPr lang="cs-CZ" sz="21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endParaRPr lang="en-US" sz="2000" dirty="0" smtClean="0">
              <a:solidFill>
                <a:schemeClr val="tx1"/>
              </a:solidFill>
              <a:latin typeface="+mj-lt"/>
            </a:endParaRPr>
          </a:p>
          <a:p>
            <a:pPr algn="l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Obrázek 5" descr="list-uspor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6980" y="1772816"/>
            <a:ext cx="3457020" cy="2115696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421895" y="436022"/>
            <a:ext cx="1907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+mj-lt"/>
              </a:rPr>
              <a:t>ПОЧЕМУ АТМОС?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2" descr="C:\Users\MichalChlup\Desktop\prezentace\podklady\spolehlivost-ob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140968"/>
            <a:ext cx="2930700" cy="2185814"/>
          </a:xfrm>
          <a:prstGeom prst="rect">
            <a:avLst/>
          </a:prstGeom>
          <a:noFill/>
        </p:spPr>
      </p:pic>
      <p:sp>
        <p:nvSpPr>
          <p:cNvPr id="10" name="Podnadpis 2"/>
          <p:cNvSpPr txBox="1">
            <a:spLocks/>
          </p:cNvSpPr>
          <p:nvPr/>
        </p:nvSpPr>
        <p:spPr>
          <a:xfrm>
            <a:off x="323528" y="1772816"/>
            <a:ext cx="6120680" cy="2016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Компоненты от известных  европейских производителей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АТМОС винтовая пара собственного производства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/>
              <a:t>АТМОС </a:t>
            </a:r>
            <a:r>
              <a:rPr lang="ru-RU" dirty="0" smtClean="0">
                <a:solidFill>
                  <a:schemeClr val="tx1"/>
                </a:solidFill>
              </a:rPr>
              <a:t>оригинальное собственное проектирование и дизайн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НЕТ никаких частей произведенных в Китае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Поддержка </a:t>
            </a:r>
            <a:r>
              <a:rPr lang="ru-RU" dirty="0" smtClean="0"/>
              <a:t>АТМОС  по всему миру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Nadpis 1"/>
          <p:cNvSpPr txBox="1">
            <a:spLocks/>
          </p:cNvSpPr>
          <p:nvPr/>
        </p:nvSpPr>
        <p:spPr>
          <a:xfrm>
            <a:off x="-180528" y="980728"/>
            <a:ext cx="5110336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</a:pPr>
            <a:r>
              <a:rPr lang="ru-RU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НАДЁЖНОСТЬ</a:t>
            </a:r>
            <a:endParaRPr kumimoji="0" lang="cs-CZ" sz="4800" b="1" i="0" u="none" strike="noStrike" kern="1200" normalizeH="0" baseline="0" noProof="0" dirty="0" smtClean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251520" y="404664"/>
            <a:ext cx="2179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ПОЧЕМУ АТМОС?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ОПЦИИ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Nadpis 1"/>
          <p:cNvSpPr txBox="1">
            <a:spLocks/>
          </p:cNvSpPr>
          <p:nvPr/>
        </p:nvSpPr>
        <p:spPr>
          <a:xfrm>
            <a:off x="539552" y="1052736"/>
            <a:ext cx="7126560" cy="7920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8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НОВЫЕ ОПЦИИ</a:t>
            </a:r>
            <a:r>
              <a:rPr lang="ru-RU" sz="48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  <a:endParaRPr lang="cs-CZ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Podnadpis 2"/>
          <p:cNvSpPr txBox="1">
            <a:spLocks/>
          </p:cNvSpPr>
          <p:nvPr/>
        </p:nvSpPr>
        <p:spPr>
          <a:xfrm>
            <a:off x="539552" y="2132856"/>
            <a:ext cx="7560840" cy="3716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400" dirty="0" smtClean="0">
                <a:latin typeface="+mj-lt"/>
              </a:rPr>
              <a:t>Независимый зимний подогрев </a:t>
            </a:r>
            <a:r>
              <a:rPr lang="en-US" sz="2400" dirty="0" smtClean="0">
                <a:latin typeface="+mj-lt"/>
              </a:rPr>
              <a:t>WEBASTO</a:t>
            </a:r>
            <a:r>
              <a:rPr lang="ru-RU" sz="2400" dirty="0" smtClean="0">
                <a:latin typeface="+mj-lt"/>
              </a:rPr>
              <a:t> до –40 гр.</a:t>
            </a:r>
            <a:endParaRPr lang="en-US" sz="24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+mj-lt"/>
              </a:rPr>
              <a:t>Клапан минимального давления</a:t>
            </a:r>
            <a:endParaRPr lang="en-US" sz="24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+mj-lt"/>
              </a:rPr>
              <a:t>Отключение аккумулятора</a:t>
            </a:r>
            <a:endParaRPr lang="en-US" sz="2400" dirty="0" smtClean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+mj-lt"/>
              </a:rPr>
              <a:t>Сепаратор воды</a:t>
            </a:r>
            <a:r>
              <a:rPr lang="en-US" sz="2400" dirty="0" smtClean="0">
                <a:latin typeface="+mj-lt"/>
              </a:rPr>
              <a:t> ( </a:t>
            </a:r>
            <a:r>
              <a:rPr lang="ru-RU" sz="2400" dirty="0" smtClean="0">
                <a:latin typeface="+mj-lt"/>
              </a:rPr>
              <a:t>на регулирующем воздухе </a:t>
            </a:r>
            <a:r>
              <a:rPr lang="en-US" sz="2400" dirty="0" smtClean="0">
                <a:latin typeface="+mj-lt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000" dirty="0" smtClean="0"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922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НОВЫЕ ОПЦИИ 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4" name="Picture 2" descr="C:\Users\mika\Pictures\Webasto_Logo_Claim_224x60px-FINAL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376361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 cstate="print">
            <a:lum bright="62000" contrast="-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89870"/>
            <a:ext cx="2952328" cy="23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852936"/>
            <a:ext cx="3672408" cy="2652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Obdélník 8"/>
          <p:cNvSpPr/>
          <p:nvPr/>
        </p:nvSpPr>
        <p:spPr>
          <a:xfrm>
            <a:off x="3131840" y="1052736"/>
            <a:ext cx="47804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charset="0"/>
                <a:cs typeface="Arial" charset="0"/>
              </a:rPr>
              <a:t>Дизельный подогрев охлаждающей жидкости</a:t>
            </a:r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latin typeface="Arial" charset="0"/>
                <a:cs typeface="Arial" charset="0"/>
              </a:rPr>
              <a:t>Использование при окружающей температуре до</a:t>
            </a:r>
            <a:r>
              <a:rPr lang="en-US" b="1" dirty="0" smtClean="0">
                <a:latin typeface="Arial" charset="0"/>
                <a:cs typeface="Arial" charset="0"/>
              </a:rPr>
              <a:t> –40 </a:t>
            </a:r>
            <a:r>
              <a:rPr lang="en-US" b="1" baseline="30000" dirty="0" smtClean="0">
                <a:latin typeface="Arial" charset="0"/>
                <a:cs typeface="Arial" charset="0"/>
              </a:rPr>
              <a:t>O</a:t>
            </a:r>
            <a:r>
              <a:rPr lang="en-US" b="1" dirty="0" smtClean="0">
                <a:latin typeface="Arial" charset="0"/>
                <a:cs typeface="Arial" charset="0"/>
              </a:rPr>
              <a:t>C</a:t>
            </a:r>
          </a:p>
          <a:p>
            <a:r>
              <a:rPr lang="ru-RU" b="1" dirty="0" smtClean="0">
                <a:latin typeface="Arial" charset="0"/>
                <a:cs typeface="Arial" charset="0"/>
              </a:rPr>
              <a:t>Простой запуск и автоматическое отключение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en-US" b="1" dirty="0" smtClean="0">
              <a:latin typeface="Arial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27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051" y="2420888"/>
            <a:ext cx="3811219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2021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НОВЫЕ ОПЦИИ </a:t>
            </a:r>
            <a:endParaRPr lang="cs-CZ" dirty="0" smtClean="0">
              <a:solidFill>
                <a:schemeClr val="bg1"/>
              </a:solidFill>
            </a:endParaRPr>
          </a:p>
          <a:p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251520" y="119675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Arial" charset="0"/>
                <a:cs typeface="Arial" charset="0"/>
              </a:rPr>
              <a:t>Отключение аккумулятора</a:t>
            </a:r>
            <a:endParaRPr lang="en-US" b="1" dirty="0" smtClean="0">
              <a:latin typeface="Arial" charset="0"/>
              <a:cs typeface="Arial" charset="0"/>
            </a:endParaRPr>
          </a:p>
          <a:p>
            <a:endParaRPr lang="en-US" b="1" dirty="0" smtClean="0">
              <a:latin typeface="Arial" charset="0"/>
              <a:cs typeface="Arial" charset="0"/>
            </a:endParaRPr>
          </a:p>
          <a:p>
            <a:r>
              <a:rPr lang="ru-RU" b="1" dirty="0" smtClean="0">
                <a:latin typeface="Arial" charset="0"/>
                <a:cs typeface="Arial" charset="0"/>
              </a:rPr>
              <a:t>Хранит аккумулятор от разгрузки при долгом простои без запуска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en-US" b="1" dirty="0" smtClean="0">
              <a:latin typeface="Arial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38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83568" y="46738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НОВЫЕ ОПЦИИ</a:t>
            </a:r>
            <a:endParaRPr lang="cs-CZ" dirty="0" smtClean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2947280" cy="396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délník 7"/>
          <p:cNvSpPr/>
          <p:nvPr/>
        </p:nvSpPr>
        <p:spPr>
          <a:xfrm>
            <a:off x="395536" y="1484784"/>
            <a:ext cx="483611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charset="0"/>
                <a:cs typeface="Arial" charset="0"/>
              </a:rPr>
              <a:t>Сепаратор воды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ru-RU" sz="2000" b="1" dirty="0" smtClean="0">
                <a:latin typeface="Arial" charset="0"/>
                <a:cs typeface="Arial" charset="0"/>
              </a:rPr>
              <a:t>Циклонный фильтр для сепарации оставщейся влаги в регулирующем воздухе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</a:p>
          <a:p>
            <a:endParaRPr lang="en-US" sz="2000" b="1" dirty="0" smtClean="0">
              <a:latin typeface="Arial" charset="0"/>
              <a:cs typeface="Arial" charset="0"/>
            </a:endParaRPr>
          </a:p>
          <a:p>
            <a:r>
              <a:rPr lang="ru-RU" sz="2000" b="1" dirty="0" smtClean="0">
                <a:latin typeface="Arial" charset="0"/>
                <a:cs typeface="Arial" charset="0"/>
              </a:rPr>
              <a:t>Предотвращает скапливания воды в трубках 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и замерзания при температурах ниже </a:t>
            </a:r>
            <a:r>
              <a:rPr lang="en-US" sz="2000" b="1" dirty="0" smtClean="0">
                <a:latin typeface="Arial" charset="0"/>
                <a:cs typeface="Arial" charset="0"/>
              </a:rPr>
              <a:t>0. C.</a:t>
            </a:r>
          </a:p>
          <a:p>
            <a:pPr>
              <a:buFont typeface="Arial" charset="0"/>
              <a:buChar char="•"/>
            </a:pPr>
            <a:endParaRPr lang="en-US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1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5681271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délník 7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-1836712" y="908720"/>
            <a:ext cx="7126560" cy="792087"/>
          </a:xfrm>
          <a:ln>
            <a:noFill/>
          </a:ln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ru-RU" sz="54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rPr>
              <a:t>ШАССИ</a:t>
            </a:r>
            <a:endParaRPr lang="cs-CZ" sz="5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683568" y="4673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ОПЦИИ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ovéPole 3"/>
          <p:cNvSpPr txBox="1">
            <a:spLocks noChangeArrowheads="1"/>
          </p:cNvSpPr>
          <p:nvPr/>
        </p:nvSpPr>
        <p:spPr bwMode="auto">
          <a:xfrm>
            <a:off x="0" y="1628800"/>
            <a:ext cx="680424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Без тормоза с неизменяемой высотой буксира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С тормозом с неизменяемой высотой буксира</a:t>
            </a:r>
            <a:r>
              <a:rPr lang="en-US" sz="2000" b="1" dirty="0" smtClean="0">
                <a:latin typeface="Arial" charset="0"/>
                <a:cs typeface="Arial" charset="0"/>
              </a:rPr>
              <a:t>	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Без тормоза с изменяемой </a:t>
            </a:r>
            <a:r>
              <a:rPr lang="cs-CZ" sz="2000" b="1" dirty="0" smtClean="0">
                <a:latin typeface="Arial" charset="0"/>
                <a:cs typeface="Arial" charset="0"/>
              </a:rPr>
              <a:t>	</a:t>
            </a:r>
            <a:r>
              <a:rPr lang="ru-RU" sz="2000" b="1" dirty="0" smtClean="0">
                <a:latin typeface="Arial" charset="0"/>
                <a:cs typeface="Arial" charset="0"/>
              </a:rPr>
              <a:t>высотой буксира</a:t>
            </a:r>
            <a:endParaRPr lang="en-US" sz="2000" b="1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r>
              <a:rPr lang="ru-RU" sz="2000" b="1" dirty="0" smtClean="0">
                <a:latin typeface="Arial" charset="0"/>
                <a:cs typeface="Arial" charset="0"/>
              </a:rPr>
              <a:t>С тормозом </a:t>
            </a:r>
            <a:r>
              <a:rPr lang="en-US" sz="2000" b="1" dirty="0" smtClean="0">
                <a:latin typeface="Arial" charset="0"/>
                <a:cs typeface="Arial" charset="0"/>
              </a:rPr>
              <a:t>tow bar </a:t>
            </a:r>
            <a:r>
              <a:rPr lang="en-US" sz="2000" b="1" dirty="0" err="1" smtClean="0">
                <a:latin typeface="Arial" charset="0"/>
                <a:cs typeface="Arial" charset="0"/>
              </a:rPr>
              <a:t>breaked</a:t>
            </a:r>
            <a:r>
              <a:rPr lang="en-US" sz="2000" b="1" dirty="0" smtClean="0">
                <a:latin typeface="Arial" charset="0"/>
                <a:cs typeface="Arial" charset="0"/>
              </a:rPr>
              <a:t> </a:t>
            </a:r>
            <a:endParaRPr lang="en-US" sz="2000" b="1" dirty="0">
              <a:latin typeface="Arial" charset="0"/>
              <a:cs typeface="Arial" charset="0"/>
            </a:endParaRPr>
          </a:p>
        </p:txBody>
      </p:sp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80928"/>
            <a:ext cx="3096344" cy="86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ovéPole 1"/>
          <p:cNvSpPr txBox="1">
            <a:spLocks noChangeArrowheads="1"/>
          </p:cNvSpPr>
          <p:nvPr/>
        </p:nvSpPr>
        <p:spPr bwMode="auto">
          <a:xfrm>
            <a:off x="5796136" y="4797152"/>
            <a:ext cx="2159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cs-CZ" sz="4000" b="1" dirty="0" smtClean="0">
                <a:latin typeface="+mj-lt"/>
              </a:rPr>
              <a:t>750 </a:t>
            </a:r>
            <a:r>
              <a:rPr lang="ru-RU" sz="4000" b="1" dirty="0" smtClean="0">
                <a:latin typeface="+mj-lt"/>
              </a:rPr>
              <a:t>кг</a:t>
            </a:r>
            <a:endParaRPr lang="cs-CZ" sz="40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ОПЦИИ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 descr="SDC1069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t="15802" r="23022" b="14758"/>
          <a:stretch>
            <a:fillRect/>
          </a:stretch>
        </p:blipFill>
        <p:spPr bwMode="auto">
          <a:xfrm>
            <a:off x="6188376" y="980729"/>
            <a:ext cx="2770828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DSC00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8"/>
          <a:stretch>
            <a:fillRect/>
          </a:stretch>
        </p:blipFill>
        <p:spPr bwMode="auto">
          <a:xfrm>
            <a:off x="3419872" y="2996952"/>
            <a:ext cx="2620372" cy="2520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/>
          <p:cNvSpPr/>
          <p:nvPr/>
        </p:nvSpPr>
        <p:spPr>
          <a:xfrm>
            <a:off x="251520" y="1052736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Лубрикатор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Доохладитель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Фильтр частиц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 smtClean="0">
                <a:latin typeface="Arial" charset="0"/>
                <a:cs typeface="Arial" charset="0"/>
              </a:rPr>
              <a:t> Встроенный генератор</a:t>
            </a:r>
            <a:r>
              <a:rPr lang="en-US" b="1" dirty="0" smtClean="0">
                <a:latin typeface="Arial" charset="0"/>
                <a:cs typeface="Arial" charset="0"/>
              </a:rPr>
              <a:t> 6</a:t>
            </a:r>
            <a:r>
              <a:rPr lang="ru-RU" b="1" dirty="0" smtClean="0">
                <a:latin typeface="Arial" charset="0"/>
                <a:cs typeface="Arial" charset="0"/>
              </a:rPr>
              <a:t>кВа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Сцепное устройство</a:t>
            </a:r>
            <a:endParaRPr lang="en-US" b="1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Салазки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Катушка для шланга</a:t>
            </a:r>
            <a:r>
              <a:rPr lang="en-US" b="1" dirty="0" smtClean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Искроуловитель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Счетчик моточасов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Зимний старт</a:t>
            </a:r>
            <a:endParaRPr lang="en-US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78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ОПЦИИ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23528" y="105273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cs-CZ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Лубрикатор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Охладитель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Фильтр частиц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Встроенный генератор</a:t>
            </a:r>
            <a:r>
              <a:rPr lang="en-U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6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кВа</a:t>
            </a:r>
            <a:endParaRPr lang="en-US" sz="1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Сцепное устройство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Салазки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Катушка для шланга</a:t>
            </a:r>
            <a:r>
              <a:rPr lang="en-US" b="1" dirty="0" smtClean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Искроуловитель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Счетчик моточасов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Зимний старт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en-US" b="1" dirty="0" smtClean="0">
              <a:latin typeface="Arial" charset="0"/>
              <a:cs typeface="Arial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56992"/>
            <a:ext cx="2532335" cy="2212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 descr="V:\410-Obchodni_odd\Propagace\Photos\PRODUKTY\dochlazovač aj\Obraz0206.jpg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56992"/>
            <a:ext cx="2397319" cy="2212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Zástupný symbol pro obsah 6"/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6" b="17171"/>
          <a:stretch>
            <a:fillRect/>
          </a:stretch>
        </p:blipFill>
        <p:spPr bwMode="auto">
          <a:xfrm>
            <a:off x="3707904" y="980728"/>
            <a:ext cx="2398875" cy="2243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Zástupný symbol pro obsah 7"/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80728"/>
            <a:ext cx="2506736" cy="22430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62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ОПЦИИ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80728"/>
            <a:ext cx="341994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95" y="980728"/>
            <a:ext cx="3389305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9" descr="PDP28_Sta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2" b="57103"/>
          <a:stretch>
            <a:fillRect/>
          </a:stretch>
        </p:blipFill>
        <p:spPr bwMode="auto">
          <a:xfrm>
            <a:off x="2987824" y="2852936"/>
            <a:ext cx="588093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395536" y="126876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cs-CZ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Лубрикатор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Охладитель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Фильтр частиц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 smtClean="0">
                <a:latin typeface="Arial" charset="0"/>
                <a:cs typeface="Arial" charset="0"/>
              </a:rPr>
              <a:t> Встроенный генератор</a:t>
            </a:r>
            <a:r>
              <a:rPr lang="en-US" b="1" dirty="0" smtClean="0">
                <a:latin typeface="Arial" charset="0"/>
                <a:cs typeface="Arial" charset="0"/>
              </a:rPr>
              <a:t> 6</a:t>
            </a:r>
            <a:r>
              <a:rPr lang="ru-RU" b="1" dirty="0" smtClean="0">
                <a:latin typeface="Arial" charset="0"/>
                <a:cs typeface="Arial" charset="0"/>
              </a:rPr>
              <a:t>кВа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Сцепное устройство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Салазки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Катушка для шланга</a:t>
            </a:r>
            <a:r>
              <a:rPr lang="en-US" b="1" dirty="0" smtClean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Искроуловитель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Счетчик моточасов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Зимний старт</a:t>
            </a:r>
            <a:endParaRPr lang="en-US" b="1" dirty="0" smtClean="0">
              <a:latin typeface="Arial" charset="0"/>
              <a:cs typeface="Arial" charset="0"/>
            </a:endParaRPr>
          </a:p>
          <a:p>
            <a:endParaRPr lang="en-US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64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683568" y="4673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ОПЦИИ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7" descr="IMG_0961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0" b="16599"/>
          <a:stretch>
            <a:fillRect/>
          </a:stretch>
        </p:blipFill>
        <p:spPr bwMode="auto">
          <a:xfrm>
            <a:off x="4644008" y="908720"/>
            <a:ext cx="3313113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284984"/>
            <a:ext cx="2049463" cy="196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8" b="3148"/>
          <a:stretch>
            <a:fillRect/>
          </a:stretch>
        </p:blipFill>
        <p:spPr bwMode="auto">
          <a:xfrm>
            <a:off x="3059832" y="3212976"/>
            <a:ext cx="3818464" cy="242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bdélník 9"/>
          <p:cNvSpPr/>
          <p:nvPr/>
        </p:nvSpPr>
        <p:spPr>
          <a:xfrm>
            <a:off x="251520" y="980728"/>
            <a:ext cx="4572000" cy="41960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cs-CZ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Лубрикатор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Охладитель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Фильтр частиц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 smtClean="0">
                <a:latin typeface="Arial" charset="0"/>
                <a:cs typeface="Arial" charset="0"/>
              </a:rPr>
              <a:t> Встроенный генератор</a:t>
            </a:r>
            <a:r>
              <a:rPr lang="en-US" b="1" dirty="0" smtClean="0">
                <a:latin typeface="Arial" charset="0"/>
                <a:cs typeface="Arial" charset="0"/>
              </a:rPr>
              <a:t> 6</a:t>
            </a:r>
            <a:r>
              <a:rPr lang="ru-RU" b="1" dirty="0" smtClean="0">
                <a:latin typeface="Arial" charset="0"/>
                <a:cs typeface="Arial" charset="0"/>
              </a:rPr>
              <a:t>кВа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Сцепное устройство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Салазки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Катушка для шланга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Искроуловитель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Счетчик моточасов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Зимний старт</a:t>
            </a:r>
            <a:endParaRPr lang="en-US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42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1124744"/>
            <a:ext cx="4572000" cy="41960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cs-CZ" b="1" dirty="0" smtClean="0">
                <a:latin typeface="Arial" charset="0"/>
                <a:cs typeface="Arial" charset="0"/>
              </a:rPr>
              <a:t>  </a:t>
            </a:r>
            <a:r>
              <a:rPr lang="ru-RU" b="1" dirty="0" smtClean="0">
                <a:latin typeface="Arial" charset="0"/>
                <a:cs typeface="Arial" charset="0"/>
              </a:rPr>
              <a:t>Лубрикатор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Охладитель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Фильтр частиц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ru-RU" b="1" dirty="0" smtClean="0">
                <a:latin typeface="Arial" charset="0"/>
                <a:cs typeface="Arial" charset="0"/>
              </a:rPr>
              <a:t> </a:t>
            </a:r>
            <a:r>
              <a:rPr lang="ru-RU" sz="1600" b="1" dirty="0" smtClean="0">
                <a:latin typeface="Arial" charset="0"/>
                <a:cs typeface="Arial" charset="0"/>
              </a:rPr>
              <a:t>Встроенный генератор</a:t>
            </a:r>
            <a:r>
              <a:rPr lang="en-US" sz="1600" b="1" dirty="0" smtClean="0">
                <a:latin typeface="Arial" charset="0"/>
                <a:cs typeface="Arial" charset="0"/>
              </a:rPr>
              <a:t> 6</a:t>
            </a:r>
            <a:r>
              <a:rPr lang="ru-RU" sz="1600" b="1" dirty="0" smtClean="0">
                <a:latin typeface="Arial" charset="0"/>
                <a:cs typeface="Arial" charset="0"/>
              </a:rPr>
              <a:t>кВа</a:t>
            </a:r>
            <a:endParaRPr lang="en-US" sz="1600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Сцепное устройство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Салазки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Катушка для шланга</a:t>
            </a:r>
            <a:r>
              <a:rPr lang="en-US" b="1" dirty="0" smtClean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Искроуловитель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latin typeface="Arial" charset="0"/>
                <a:cs typeface="Arial" charset="0"/>
              </a:rPr>
              <a:t>Счетчик моточасов</a:t>
            </a:r>
            <a:endParaRPr lang="en-US" b="1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b="1" dirty="0" smtClean="0">
                <a:latin typeface="Arial" charset="0"/>
                <a:cs typeface="Arial" charset="0"/>
              </a:rPr>
              <a:t>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Зимний старт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683568" y="46738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ОПЦИИ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149080"/>
            <a:ext cx="2199134" cy="153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456" y="3501008"/>
            <a:ext cx="2171544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délník 10"/>
          <p:cNvSpPr/>
          <p:nvPr/>
        </p:nvSpPr>
        <p:spPr>
          <a:xfrm>
            <a:off x="4572000" y="5301208"/>
            <a:ext cx="792088" cy="43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2" name="Obdélník 11"/>
          <p:cNvSpPr/>
          <p:nvPr/>
        </p:nvSpPr>
        <p:spPr>
          <a:xfrm flipV="1">
            <a:off x="7020272" y="4797152"/>
            <a:ext cx="537171" cy="314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77072"/>
            <a:ext cx="189547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4"/>
            <a:ext cx="1447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980728"/>
            <a:ext cx="2135628" cy="207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7" cstate="print">
            <a:lum bright="62000" contrast="-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980728"/>
            <a:ext cx="2631181" cy="205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mika\Pictures\Webasto_Logo_Claim_224x60px-FINAL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66" b="13333"/>
          <a:stretch>
            <a:fillRect/>
          </a:stretch>
        </p:blipFill>
        <p:spPr bwMode="auto">
          <a:xfrm>
            <a:off x="3707904" y="3140968"/>
            <a:ext cx="291683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71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332656"/>
            <a:ext cx="9144000" cy="576064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683568" y="467380"/>
            <a:ext cx="2390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</a:rPr>
              <a:t>ОТБОЙНЫЕ МОЛОТКИ</a:t>
            </a:r>
            <a:endParaRPr lang="cs-CZ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3554" name="Picture 2" descr="http://u.jimdo.com/www48/o/s880f8c6d079ac709/img/i33062e1907d17785/1409751770/std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772816"/>
            <a:ext cx="3419872" cy="3419873"/>
          </a:xfrm>
          <a:prstGeom prst="rect">
            <a:avLst/>
          </a:prstGeom>
          <a:noFill/>
        </p:spPr>
      </p:pic>
      <p:pic>
        <p:nvPicPr>
          <p:cNvPr id="23558" name="Picture 6" descr="http://u.jimdo.com/www48/o/s880f8c6d079ac709/img/i422d1f798d40e0c8/1409754593/std/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212976"/>
            <a:ext cx="2736303" cy="2736304"/>
          </a:xfrm>
          <a:prstGeom prst="rect">
            <a:avLst/>
          </a:prstGeom>
          <a:noFill/>
        </p:spPr>
      </p:pic>
      <p:sp>
        <p:nvSpPr>
          <p:cNvPr id="18" name="TextovéPole 17"/>
          <p:cNvSpPr txBox="1"/>
          <p:nvPr/>
        </p:nvSpPr>
        <p:spPr>
          <a:xfrm>
            <a:off x="179512" y="908720"/>
            <a:ext cx="756084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Европейское качество</a:t>
            </a:r>
          </a:p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000" dirty="0" smtClean="0"/>
              <a:t>низкий уровень шума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оптимизированная конструкция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энергоэффиктивность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легкий доступ к распределительному вентилю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/>
              <a:t> никелированное покрытие – защита от коррозии</a:t>
            </a:r>
          </a:p>
          <a:p>
            <a:pPr>
              <a:buFont typeface="Arial" pitchFamily="34" charset="0"/>
              <a:buChar char="•"/>
            </a:pPr>
            <a:endParaRPr lang="cs-CZ" sz="20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908720"/>
            <a:ext cx="962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71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plocha-tyrky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Obrázek 4" descr="atmos-logo-cmy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0385" y="1015171"/>
            <a:ext cx="5083229" cy="2420888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547664" y="5949280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 </a:t>
            </a:r>
            <a:endParaRPr lang="cs-CZ" sz="36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1403648" y="3868977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Благодарим Вас за внимание.</a:t>
            </a:r>
            <a:endParaRPr lang="cs-CZ" sz="3600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ký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2620</TotalTime>
  <Words>1063</Words>
  <Application>Microsoft Office PowerPoint</Application>
  <PresentationFormat>Předvádění na obrazovce (4:3)</PresentationFormat>
  <Paragraphs>253</Paragraphs>
  <Slides>42</Slides>
  <Notes>1</Notes>
  <HiddenSlides>1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9" baseType="lpstr">
      <vt:lpstr>Arial</vt:lpstr>
      <vt:lpstr>Calibri</vt:lpstr>
      <vt:lpstr>Franklin Gothic Book</vt:lpstr>
      <vt:lpstr>Times New Roman</vt:lpstr>
      <vt:lpstr>Wingdings</vt:lpstr>
      <vt:lpstr>Motiv sady Office</vt:lpstr>
      <vt:lpstr>Fotografie</vt:lpstr>
      <vt:lpstr>ПЕРЕДВИЖНЫЕ КОМПРЕССОРЫ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                                                                                       </vt:lpstr>
      <vt:lpstr>Новая контрольная система</vt:lpstr>
      <vt:lpstr>НОВИНКИ 2016</vt:lpstr>
      <vt:lpstr>НОВИНКИ 2016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АРГУМЕНТЫ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ШАССИ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MichalChlup</dc:creator>
  <cp:lastModifiedBy>Jan Koudelka</cp:lastModifiedBy>
  <cp:revision>266</cp:revision>
  <dcterms:created xsi:type="dcterms:W3CDTF">2013-08-13T16:36:10Z</dcterms:created>
  <dcterms:modified xsi:type="dcterms:W3CDTF">2017-03-06T15:45:13Z</dcterms:modified>
</cp:coreProperties>
</file>